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8" r:id="rId3"/>
    <p:sldId id="259" r:id="rId4"/>
    <p:sldId id="261" r:id="rId5"/>
    <p:sldId id="263" r:id="rId6"/>
    <p:sldId id="265" r:id="rId7"/>
    <p:sldId id="266" r:id="rId8"/>
    <p:sldId id="267" r:id="rId9"/>
    <p:sldId id="269" r:id="rId10"/>
    <p:sldId id="276" r:id="rId11"/>
    <p:sldId id="272" r:id="rId12"/>
    <p:sldId id="277" r:id="rId13"/>
    <p:sldId id="273" r:id="rId14"/>
    <p:sldId id="278" r:id="rId15"/>
    <p:sldId id="27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66346-0127-4DE0-8AC4-255F56B97949}" type="datetimeFigureOut">
              <a:rPr lang="ru-RU" smtClean="0"/>
              <a:pPr/>
              <a:t>16.06.2015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3121-6687-4341-B8D5-82BD56F5EF10}" type="slidenum">
              <a:rPr lang="ru-RU" smtClean="0"/>
              <a:pPr/>
              <a:t>‹#›</a:t>
            </a:fld>
            <a:endParaRPr lang="ru-RU"/>
          </a:p>
        </p:txBody>
      </p:sp>
    </p:spTree>
    <p:extLst>
      <p:ext uri="{BB962C8B-B14F-4D97-AF65-F5344CB8AC3E}">
        <p14:creationId xmlns:p14="http://schemas.microsoft.com/office/powerpoint/2010/main" val="189640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0083121-6687-4341-B8D5-82BD56F5EF10}" type="slidenum">
              <a:rPr lang="ru-RU" smtClean="0"/>
              <a:pPr/>
              <a:t>1</a:t>
            </a:fld>
            <a:endParaRPr lang="ru-RU"/>
          </a:p>
        </p:txBody>
      </p:sp>
    </p:spTree>
    <p:extLst>
      <p:ext uri="{BB962C8B-B14F-4D97-AF65-F5344CB8AC3E}">
        <p14:creationId xmlns:p14="http://schemas.microsoft.com/office/powerpoint/2010/main" val="30188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0083121-6687-4341-B8D5-82BD56F5EF10}" type="slidenum">
              <a:rPr lang="ru-RU" smtClean="0"/>
              <a:pPr/>
              <a:t>2</a:t>
            </a:fld>
            <a:endParaRPr lang="ru-RU"/>
          </a:p>
        </p:txBody>
      </p:sp>
    </p:spTree>
    <p:extLst>
      <p:ext uri="{BB962C8B-B14F-4D97-AF65-F5344CB8AC3E}">
        <p14:creationId xmlns:p14="http://schemas.microsoft.com/office/powerpoint/2010/main" val="158299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0083121-6687-4341-B8D5-82BD56F5EF10}" type="slidenum">
              <a:rPr lang="ru-RU" smtClean="0"/>
              <a:pPr/>
              <a:t>3</a:t>
            </a:fld>
            <a:endParaRPr lang="ru-RU"/>
          </a:p>
        </p:txBody>
      </p:sp>
    </p:spTree>
    <p:extLst>
      <p:ext uri="{BB962C8B-B14F-4D97-AF65-F5344CB8AC3E}">
        <p14:creationId xmlns:p14="http://schemas.microsoft.com/office/powerpoint/2010/main" val="85563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0083121-6687-4341-B8D5-82BD56F5EF10}" type="slidenum">
              <a:rPr lang="ru-RU" smtClean="0"/>
              <a:pPr/>
              <a:t>4</a:t>
            </a:fld>
            <a:endParaRPr lang="ru-RU"/>
          </a:p>
        </p:txBody>
      </p:sp>
    </p:spTree>
    <p:extLst>
      <p:ext uri="{BB962C8B-B14F-4D97-AF65-F5344CB8AC3E}">
        <p14:creationId xmlns:p14="http://schemas.microsoft.com/office/powerpoint/2010/main" val="130135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0083121-6687-4341-B8D5-82BD56F5EF10}" type="slidenum">
              <a:rPr lang="ru-RU" smtClean="0"/>
              <a:pPr/>
              <a:t>5</a:t>
            </a:fld>
            <a:endParaRPr lang="ru-RU"/>
          </a:p>
        </p:txBody>
      </p:sp>
    </p:spTree>
    <p:extLst>
      <p:ext uri="{BB962C8B-B14F-4D97-AF65-F5344CB8AC3E}">
        <p14:creationId xmlns:p14="http://schemas.microsoft.com/office/powerpoint/2010/main" val="230429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0083121-6687-4341-B8D5-82BD56F5EF10}" type="slidenum">
              <a:rPr lang="ru-RU" smtClean="0"/>
              <a:pPr/>
              <a:t>6</a:t>
            </a:fld>
            <a:endParaRPr lang="ru-RU"/>
          </a:p>
        </p:txBody>
      </p:sp>
    </p:spTree>
    <p:extLst>
      <p:ext uri="{BB962C8B-B14F-4D97-AF65-F5344CB8AC3E}">
        <p14:creationId xmlns:p14="http://schemas.microsoft.com/office/powerpoint/2010/main" val="26069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DAA36A7C-0B55-4D6B-A84B-45A1A792A91B}" type="datetimeFigureOut">
              <a:rPr lang="ru-RU"/>
              <a:pPr>
                <a:defRPr/>
              </a:pPr>
              <a:t>16.06.2015</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7AA25E81-2B0A-439E-95D6-43585E98EAA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C6F6BA1-8C0F-4439-9AA3-BFF2FA63045D}" type="datetimeFigureOut">
              <a:rPr lang="ru-RU"/>
              <a:pPr>
                <a:defRPr/>
              </a:pPr>
              <a:t>16.06.2015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9863AF1-5FC8-4365-A948-7417A91E346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ABB22FC-0ED8-4B88-97FE-F42F83784160}" type="datetimeFigureOut">
              <a:rPr lang="ru-RU"/>
              <a:pPr>
                <a:defRPr/>
              </a:pPr>
              <a:t>16.06.2015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739F175-FF76-40FE-B736-E084DDCB0C6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C8C671E-1506-40D2-B85D-0CEED4C11277}" type="datetimeFigureOut">
              <a:rPr lang="ru-RU"/>
              <a:pPr>
                <a:defRPr/>
              </a:pPr>
              <a:t>16.06.2015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EB97CEA-ED4C-4476-ADDA-8AB832879CD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168850DC-EABA-4C77-B5F0-568C19FDD81E}" type="datetimeFigureOut">
              <a:rPr lang="ru-RU"/>
              <a:pPr>
                <a:defRPr/>
              </a:pPr>
              <a:t>16.06.2015</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E8967CD-75F9-4DD7-B8FA-0ECCA51A6E5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F9F58A9-2F5A-4595-9CBA-E7BD4A278C63}" type="datetimeFigureOut">
              <a:rPr lang="ru-RU"/>
              <a:pPr>
                <a:defRPr/>
              </a:pPr>
              <a:t>16.06.2015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B38C044-5694-4512-B688-86CF0F137D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7F1C6A8E-4E8F-4A24-9932-12512F61B153}" type="datetimeFigureOut">
              <a:rPr lang="ru-RU"/>
              <a:pPr>
                <a:defRPr/>
              </a:pPr>
              <a:t>16.06.2015</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69A17F7D-97D1-4496-8A23-25D4A166E0F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BECE2F6-59B7-429A-9ADB-A1476D443EB3}" type="datetimeFigureOut">
              <a:rPr lang="ru-RU"/>
              <a:pPr>
                <a:defRPr/>
              </a:pPr>
              <a:t>16.06.2015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0D7DC82-F6C2-4FE5-8FAE-CFECE07871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B1B678F7-1B15-4C6A-8FF1-D8822E240268}" type="datetimeFigureOut">
              <a:rPr lang="ru-RU"/>
              <a:pPr>
                <a:defRPr/>
              </a:pPr>
              <a:t>16.06.2015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D3D453C2-5CB4-46BA-8B47-F033EA206AA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18D06374-CC16-447A-A83C-B8A7F42DD0F1}" type="datetimeFigureOut">
              <a:rPr lang="ru-RU"/>
              <a:pPr>
                <a:defRPr/>
              </a:pPr>
              <a:t>16.06.2015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B0E16D84-FD60-4A52-854D-FBA692E1D1C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952F5D8-9C4A-4166-A8C5-3F3929C7494B}" type="datetimeFigureOut">
              <a:rPr lang="ru-RU"/>
              <a:pPr>
                <a:defRPr/>
              </a:pPr>
              <a:t>16.06.2015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92698BFC-F172-48D8-8052-CC3A9B20725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7E929AC5-2464-4208-9F4F-6C701B4EAF42}" type="datetimeFigureOut">
              <a:rPr lang="ru-RU"/>
              <a:pPr>
                <a:defRPr/>
              </a:pPr>
              <a:t>16.06.2015</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B6045D83-17FC-406A-A26F-C201CFDB3C9B}"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9" r:id="rId1"/>
    <p:sldLayoutId id="2147483713" r:id="rId2"/>
    <p:sldLayoutId id="2147483720" r:id="rId3"/>
    <p:sldLayoutId id="2147483714" r:id="rId4"/>
    <p:sldLayoutId id="2147483721" r:id="rId5"/>
    <p:sldLayoutId id="2147483715" r:id="rId6"/>
    <p:sldLayoutId id="2147483716" r:id="rId7"/>
    <p:sldLayoutId id="2147483722" r:id="rId8"/>
    <p:sldLayoutId id="2147483723" r:id="rId9"/>
    <p:sldLayoutId id="2147483717" r:id="rId10"/>
    <p:sldLayoutId id="2147483718"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eholot-expert.ru/upload/iblock/745/7453d7274e71732071ba01046b200e28.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http://www.eholot-expert.ru/upload/iblock/745/7453d7274e71732071ba01046b200e28.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http://www.eholot-expert.ru/upload/iblock/745/7453d7274e71732071ba01046b200e28.jpg"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www.eholot-expert.ru/upload/iblock/745/7453d7274e71732071ba01046b200e28.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276872"/>
            <a:ext cx="7128792" cy="3168352"/>
          </a:xfrm>
        </p:spPr>
        <p:txBody>
          <a:bodyPr>
            <a:noAutofit/>
          </a:bodyPr>
          <a:lstStyle/>
          <a:p>
            <a:pPr fontAlgn="auto">
              <a:spcAft>
                <a:spcPts val="0"/>
              </a:spcAft>
              <a:defRPr/>
            </a:pPr>
            <a:r>
              <a:rPr lang="en-US"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Presentation</a:t>
            </a:r>
            <a:br>
              <a:rPr lang="en-US"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br>
            <a:r>
              <a:rPr lang="en-US"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of</a:t>
            </a:r>
            <a:r>
              <a:rPr lang="ru-RU"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 </a:t>
            </a:r>
            <a:r>
              <a:rPr lang="en-US"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equipment.</a:t>
            </a:r>
            <a:r>
              <a:rPr lang="ru-RU"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 </a:t>
            </a:r>
            <a:r>
              <a:rPr lang="ru-RU" sz="540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
            </a:r>
            <a:br>
              <a:rPr lang="ru-RU" sz="540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br>
            <a:r>
              <a:rPr lang="ru-RU"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t/>
            </a:r>
            <a:br>
              <a:rPr lang="ru-RU" sz="5400" dirty="0" smtClean="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rPr>
            </a:br>
            <a:endParaRPr lang="ru-RU" sz="5400" dirty="0">
              <a:ln w="5000" cmpd="sng">
                <a:solidFill>
                  <a:srgbClr val="002060"/>
                </a:solidFill>
                <a:prstDash val="solid"/>
              </a:ln>
              <a:gradFill>
                <a:gsLst>
                  <a:gs pos="100000">
                    <a:schemeClr val="tx1"/>
                  </a:gs>
                  <a:gs pos="1000">
                    <a:schemeClr val="accent1">
                      <a:tint val="63000"/>
                      <a:satMod val="255000"/>
                    </a:schemeClr>
                  </a:gs>
                  <a:gs pos="100000">
                    <a:schemeClr val="accent1">
                      <a:shade val="60000"/>
                      <a:satMod val="100000"/>
                    </a:schemeClr>
                  </a:gs>
                  <a:gs pos="100000">
                    <a:schemeClr val="accent1">
                      <a:tint val="63000"/>
                      <a:satMod val="255000"/>
                    </a:schemeClr>
                  </a:gs>
                  <a:gs pos="100000">
                    <a:schemeClr val="accent1">
                      <a:tint val="63000"/>
                      <a:satMod val="255000"/>
                    </a:scheme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30250" y="332656"/>
            <a:ext cx="4950992" cy="2520280"/>
          </a:xfrm>
        </p:spPr>
        <p:txBody>
          <a:bodyPr/>
          <a:lstStyle/>
          <a:p>
            <a:pPr marL="36512" indent="0">
              <a:lnSpc>
                <a:spcPct val="150000"/>
              </a:lnSpc>
              <a:spcBef>
                <a:spcPct val="0"/>
              </a:spcBef>
              <a:spcAft>
                <a:spcPts val="0"/>
              </a:spcAft>
              <a:buNone/>
            </a:pPr>
            <a:r>
              <a:rPr lang="ru-RU" sz="1800" dirty="0" smtClean="0"/>
              <a:t>    </a:t>
            </a:r>
            <a:endParaRPr lang="ru-RU" sz="1800" dirty="0">
              <a:latin typeface="Arial" pitchFamily="34" charset="0"/>
              <a:cs typeface="Arial" pitchFamily="34" charset="0"/>
            </a:endParaRPr>
          </a:p>
        </p:txBody>
      </p:sp>
      <p:pic>
        <p:nvPicPr>
          <p:cNvPr id="7" name="irc_mi" descr="http://www.eholot-expert.ru/upload/iblock/745/7453d7274e71732071ba01046b200e28.jpg"/>
          <p:cNvPicPr>
            <a:picLocks noChangeAspect="1" noChangeArrowheads="1"/>
          </p:cNvPicPr>
          <p:nvPr/>
        </p:nvPicPr>
        <p:blipFill>
          <a:blip r:embed="rId2" r:link="rId3" cstate="print"/>
          <a:srcRect/>
          <a:stretch>
            <a:fillRect/>
          </a:stretch>
        </p:blipFill>
        <p:spPr bwMode="auto">
          <a:xfrm>
            <a:off x="314386" y="1412776"/>
            <a:ext cx="3839589" cy="2267186"/>
          </a:xfrm>
          <a:prstGeom prst="rect">
            <a:avLst/>
          </a:prstGeom>
          <a:noFill/>
          <a:ln w="9525">
            <a:noFill/>
            <a:miter lim="800000"/>
            <a:headEnd/>
            <a:tailEnd/>
          </a:ln>
          <a:scene3d>
            <a:camera prst="orthographicFront"/>
            <a:lightRig rig="threePt" dir="t"/>
          </a:scene3d>
          <a:sp3d>
            <a:bevelT/>
          </a:sp3d>
        </p:spPr>
      </p:pic>
      <p:sp>
        <p:nvSpPr>
          <p:cNvPr id="2" name="Прямоугольник 1"/>
          <p:cNvSpPr/>
          <p:nvPr/>
        </p:nvSpPr>
        <p:spPr>
          <a:xfrm>
            <a:off x="2031051" y="537937"/>
            <a:ext cx="4647427" cy="369332"/>
          </a:xfrm>
          <a:prstGeom prst="rect">
            <a:avLst/>
          </a:prstGeom>
        </p:spPr>
        <p:txBody>
          <a:bodyPr wrap="none">
            <a:spAutoFit/>
          </a:bodyPr>
          <a:lstStyle/>
          <a:p>
            <a:pPr algn="ctr"/>
            <a:r>
              <a:rPr lang="ru-RU" b="1" dirty="0"/>
              <a:t>2.3. </a:t>
            </a:r>
            <a:r>
              <a:rPr lang="en-US" b="1" dirty="0"/>
              <a:t>Portable thermal-imaging equipment</a:t>
            </a:r>
            <a:endParaRPr lang="ru-RU" b="1" dirty="0"/>
          </a:p>
        </p:txBody>
      </p:sp>
      <p:sp>
        <p:nvSpPr>
          <p:cNvPr id="4" name="Прямоугольник 3"/>
          <p:cNvSpPr/>
          <p:nvPr/>
        </p:nvSpPr>
        <p:spPr>
          <a:xfrm>
            <a:off x="4269839" y="1268760"/>
            <a:ext cx="4747108" cy="615553"/>
          </a:xfrm>
          <a:prstGeom prst="rect">
            <a:avLst/>
          </a:prstGeom>
        </p:spPr>
        <p:txBody>
          <a:bodyPr wrap="square">
            <a:spAutoFit/>
          </a:bodyPr>
          <a:lstStyle/>
          <a:p>
            <a:pPr lvl="0"/>
            <a:r>
              <a:rPr lang="en-US" b="1" dirty="0" smtClean="0"/>
              <a:t>Benefits:</a:t>
            </a:r>
            <a:r>
              <a:rPr lang="en-US" sz="1600" dirty="0" smtClean="0"/>
              <a:t/>
            </a:r>
            <a:br>
              <a:rPr lang="en-US" sz="1600" dirty="0" smtClean="0"/>
            </a:br>
            <a:endParaRPr lang="ru-RU" sz="1600" dirty="0"/>
          </a:p>
        </p:txBody>
      </p:sp>
      <p:sp>
        <p:nvSpPr>
          <p:cNvPr id="5" name="Прямоугольник 4"/>
          <p:cNvSpPr/>
          <p:nvPr/>
        </p:nvSpPr>
        <p:spPr>
          <a:xfrm>
            <a:off x="314386" y="4275098"/>
            <a:ext cx="8578094" cy="1477328"/>
          </a:xfrm>
          <a:prstGeom prst="rect">
            <a:avLst/>
          </a:prstGeom>
        </p:spPr>
        <p:txBody>
          <a:bodyPr wrap="square">
            <a:spAutoFit/>
          </a:bodyPr>
          <a:lstStyle/>
          <a:p>
            <a:r>
              <a:rPr lang="en-US" dirty="0"/>
              <a:t> </a:t>
            </a:r>
            <a:r>
              <a:rPr lang="en-US" dirty="0" smtClean="0"/>
              <a:t>   Portable </a:t>
            </a:r>
            <a:r>
              <a:rPr lang="en-US" dirty="0"/>
              <a:t>thermal-imaging equipment </a:t>
            </a:r>
            <a:r>
              <a:rPr lang="en-US" dirty="0" smtClean="0"/>
              <a:t>is </a:t>
            </a:r>
            <a:r>
              <a:rPr lang="en-US" dirty="0"/>
              <a:t>highly effective all-weather day and night surveillance. Designed to protect critical facilities, exploration, night patrols, covert surveillance and tracking.</a:t>
            </a:r>
            <a:br>
              <a:rPr lang="en-US" dirty="0"/>
            </a:br>
            <a:r>
              <a:rPr lang="en-US" dirty="0"/>
              <a:t>    The housing is made of impact-resistant thermal plastic </a:t>
            </a:r>
            <a:r>
              <a:rPr lang="en-US" dirty="0" err="1"/>
              <a:t>obrezinena</a:t>
            </a:r>
            <a:r>
              <a:rPr lang="en-US" dirty="0"/>
              <a:t> and protected from external influences. Easy to use.</a:t>
            </a:r>
            <a:endParaRPr lang="ru-RU" dirty="0">
              <a:effectLst/>
              <a:latin typeface="+mn-lt"/>
              <a:ea typeface="Times New Roman" panose="02020603050405020304" pitchFamily="18" charset="0"/>
            </a:endParaRPr>
          </a:p>
        </p:txBody>
      </p:sp>
      <p:sp>
        <p:nvSpPr>
          <p:cNvPr id="6" name="Прямоугольник 5"/>
          <p:cNvSpPr/>
          <p:nvPr/>
        </p:nvSpPr>
        <p:spPr>
          <a:xfrm>
            <a:off x="4365515" y="1669206"/>
            <a:ext cx="4572000" cy="2308324"/>
          </a:xfrm>
          <a:prstGeom prst="rect">
            <a:avLst/>
          </a:prstGeom>
        </p:spPr>
        <p:txBody>
          <a:bodyPr>
            <a:spAutoFit/>
          </a:bodyPr>
          <a:lstStyle/>
          <a:p>
            <a:pPr marL="342900" marR="88900" lvl="0" indent="-342900">
              <a:spcAft>
                <a:spcPts val="0"/>
              </a:spcAft>
              <a:buSzPts val="1000"/>
              <a:buFont typeface="Symbol" panose="05050102010706020507" pitchFamily="18" charset="2"/>
              <a:buChar char=""/>
              <a:tabLst>
                <a:tab pos="457200" algn="l"/>
              </a:tabLst>
            </a:pPr>
            <a:r>
              <a:rPr lang="en-US" dirty="0"/>
              <a:t>ultra-high sensitivity;</a:t>
            </a:r>
            <a:endParaRPr lang="ru-RU" dirty="0"/>
          </a:p>
          <a:p>
            <a:pPr marL="342900" marR="88900" lvl="0" indent="-342900">
              <a:spcAft>
                <a:spcPts val="0"/>
              </a:spcAft>
              <a:buSzPts val="1000"/>
              <a:buFont typeface="Symbol" panose="05050102010706020507" pitchFamily="18" charset="2"/>
              <a:buChar char=""/>
              <a:tabLst>
                <a:tab pos="457200" algn="l"/>
              </a:tabLst>
            </a:pPr>
            <a:r>
              <a:rPr lang="en-US" dirty="0"/>
              <a:t>outbound observation;</a:t>
            </a:r>
            <a:endParaRPr lang="ru-RU" dirty="0"/>
          </a:p>
          <a:p>
            <a:pPr marL="342900" marR="88900" lvl="0" indent="-342900">
              <a:spcAft>
                <a:spcPts val="0"/>
              </a:spcAft>
              <a:buSzPts val="1000"/>
              <a:buFont typeface="Symbol" panose="05050102010706020507" pitchFamily="18" charset="2"/>
              <a:buChar char=""/>
              <a:tabLst>
                <a:tab pos="457200" algn="l"/>
              </a:tabLst>
            </a:pPr>
            <a:r>
              <a:rPr lang="en-US" dirty="0"/>
              <a:t>clear image;</a:t>
            </a:r>
            <a:endParaRPr lang="ru-RU" dirty="0"/>
          </a:p>
          <a:p>
            <a:pPr marL="342900" marR="88900" lvl="0" indent="-342900">
              <a:spcAft>
                <a:spcPts val="0"/>
              </a:spcAft>
              <a:buSzPts val="1000"/>
              <a:buFont typeface="Symbol" panose="05050102010706020507" pitchFamily="18" charset="2"/>
              <a:buChar char=""/>
              <a:tabLst>
                <a:tab pos="457200" algn="l"/>
              </a:tabLst>
            </a:pPr>
            <a:r>
              <a:rPr lang="en-US" dirty="0"/>
              <a:t>the optical field of view of binoculars;</a:t>
            </a:r>
            <a:endParaRPr lang="ru-RU" dirty="0"/>
          </a:p>
          <a:p>
            <a:pPr marL="342900" marR="88900" lvl="0" indent="-342900">
              <a:spcAft>
                <a:spcPts val="0"/>
              </a:spcAft>
              <a:buSzPts val="1000"/>
              <a:buFont typeface="Symbol" panose="05050102010706020507" pitchFamily="18" charset="2"/>
              <a:buChar char=""/>
              <a:tabLst>
                <a:tab pos="457200" algn="l"/>
              </a:tabLst>
            </a:pPr>
            <a:r>
              <a:rPr lang="en-US" dirty="0"/>
              <a:t>fast autofocus;</a:t>
            </a:r>
            <a:endParaRPr lang="ru-RU" dirty="0"/>
          </a:p>
          <a:p>
            <a:pPr marL="342900" marR="88900" lvl="0" indent="-342900">
              <a:spcAft>
                <a:spcPts val="0"/>
              </a:spcAft>
              <a:buSzPts val="1000"/>
              <a:buFont typeface="Symbol" panose="05050102010706020507" pitchFamily="18" charset="2"/>
              <a:buChar char=""/>
              <a:tabLst>
                <a:tab pos="457200" algn="l"/>
              </a:tabLst>
            </a:pPr>
            <a:r>
              <a:rPr lang="en-US" dirty="0"/>
              <a:t>electric focus;</a:t>
            </a:r>
            <a:endParaRPr lang="ru-RU" dirty="0"/>
          </a:p>
          <a:p>
            <a:pPr marL="342900" marR="88900" lvl="0" indent="-342900">
              <a:spcAft>
                <a:spcPts val="0"/>
              </a:spcAft>
              <a:buSzPts val="1000"/>
              <a:buFont typeface="Symbol" panose="05050102010706020507" pitchFamily="18" charset="2"/>
              <a:buChar char=""/>
              <a:tabLst>
                <a:tab pos="457200" algn="l"/>
              </a:tabLst>
            </a:pPr>
            <a:r>
              <a:rPr lang="en-US" dirty="0"/>
              <a:t>the ability to capture photos and video;</a:t>
            </a:r>
            <a:br>
              <a:rPr lang="en-US" dirty="0"/>
            </a:br>
            <a:r>
              <a:rPr lang="en-US" dirty="0"/>
              <a:t>remote control.</a:t>
            </a:r>
            <a:endParaRPr lang="ru-RU" dirty="0"/>
          </a:p>
        </p:txBody>
      </p:sp>
    </p:spTree>
    <p:extLst>
      <p:ext uri="{BB962C8B-B14F-4D97-AF65-F5344CB8AC3E}">
        <p14:creationId xmlns:p14="http://schemas.microsoft.com/office/powerpoint/2010/main" val="286683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643192" cy="1008112"/>
          </a:xfrm>
        </p:spPr>
        <p:txBody>
          <a:bodyPr/>
          <a:lstStyle/>
          <a:p>
            <a:r>
              <a:rPr lang="ru-RU" sz="3000" dirty="0" smtClean="0">
                <a:latin typeface="+mn-lt"/>
              </a:rPr>
              <a:t>3. </a:t>
            </a:r>
            <a:r>
              <a:rPr lang="en-US" sz="3200" dirty="0">
                <a:latin typeface="+mn-lt"/>
              </a:rPr>
              <a:t>Airport surveillance</a:t>
            </a:r>
            <a:endParaRPr lang="ru-RU" sz="3000" dirty="0">
              <a:latin typeface="+mn-l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37" y="838781"/>
            <a:ext cx="8280920" cy="578726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22" y="4575472"/>
            <a:ext cx="1398578" cy="1118862"/>
          </a:xfrm>
          <a:prstGeom prst="rect">
            <a:avLst/>
          </a:prstGeom>
          <a:scene3d>
            <a:camera prst="orthographicFront"/>
            <a:lightRig rig="threePt" dir="t"/>
          </a:scene3d>
          <a:sp3d>
            <a:bevelT/>
          </a:sp3d>
        </p:spPr>
      </p:pic>
      <p:pic>
        <p:nvPicPr>
          <p:cNvPr id="6" name="Рисунок 5"/>
          <p:cNvPicPr>
            <a:picLocks noChangeAspect="1"/>
          </p:cNvPicPr>
          <p:nvPr/>
        </p:nvPicPr>
        <p:blipFill>
          <a:blip r:embed="rId4"/>
          <a:stretch>
            <a:fillRect/>
          </a:stretch>
        </p:blipFill>
        <p:spPr>
          <a:xfrm>
            <a:off x="5292080" y="4259171"/>
            <a:ext cx="1038225" cy="1209675"/>
          </a:xfrm>
          <a:prstGeom prst="rect">
            <a:avLst/>
          </a:prstGeom>
          <a:scene3d>
            <a:camera prst="orthographicFront"/>
            <a:lightRig rig="threePt" dir="t"/>
          </a:scene3d>
          <a:sp3d>
            <a:bevelT/>
          </a:sp3d>
        </p:spPr>
      </p:pic>
      <p:pic>
        <p:nvPicPr>
          <p:cNvPr id="7" name="Picture 13" descr="Безымянны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805" y="1318508"/>
            <a:ext cx="941769" cy="86440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272A20B00F1EAE1C208A24150919ADE93C998C4E1CA0B66901^pimgpsh_fullsize_distr"/>
          <p:cNvPicPr>
            <a:picLocks noChangeAspect="1" noChangeArrowheads="1"/>
          </p:cNvPicPr>
          <p:nvPr/>
        </p:nvPicPr>
        <p:blipFill>
          <a:blip r:embed="rId6" cstate="print"/>
          <a:srcRect/>
          <a:stretch>
            <a:fillRect/>
          </a:stretch>
        </p:blipFill>
        <p:spPr bwMode="auto">
          <a:xfrm>
            <a:off x="7021408" y="873872"/>
            <a:ext cx="1404947" cy="2493456"/>
          </a:xfrm>
          <a:prstGeom prst="rect">
            <a:avLst/>
          </a:prstGeom>
          <a:noFill/>
          <a:ln w="9525">
            <a:noFill/>
            <a:miter lim="800000"/>
            <a:headEnd/>
            <a:tailEnd/>
          </a:ln>
          <a:scene3d>
            <a:camera prst="orthographicFront"/>
            <a:lightRig rig="threePt" dir="t"/>
          </a:scene3d>
          <a:sp3d>
            <a:bevelT/>
          </a:sp3d>
        </p:spPr>
      </p:pic>
      <p:sp>
        <p:nvSpPr>
          <p:cNvPr id="9" name="Блок-схема: объединение 8"/>
          <p:cNvSpPr/>
          <p:nvPr/>
        </p:nvSpPr>
        <p:spPr>
          <a:xfrm rot="5400000">
            <a:off x="2088763" y="4405748"/>
            <a:ext cx="1390570" cy="145837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Блок-схема: объединение 9"/>
          <p:cNvSpPr/>
          <p:nvPr/>
        </p:nvSpPr>
        <p:spPr>
          <a:xfrm rot="5400000">
            <a:off x="6399010" y="4115831"/>
            <a:ext cx="1390570" cy="149635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Блок-схема: объединение 10"/>
          <p:cNvSpPr/>
          <p:nvPr/>
        </p:nvSpPr>
        <p:spPr>
          <a:xfrm rot="16200000">
            <a:off x="5506185" y="1035181"/>
            <a:ext cx="1390570" cy="16398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Блок-схема: объединение 11"/>
          <p:cNvSpPr/>
          <p:nvPr/>
        </p:nvSpPr>
        <p:spPr>
          <a:xfrm rot="5400000">
            <a:off x="1816178" y="1016622"/>
            <a:ext cx="1390570" cy="143251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TextBox 12"/>
          <p:cNvSpPr txBox="1">
            <a:spLocks noChangeArrowheads="1"/>
          </p:cNvSpPr>
          <p:nvPr/>
        </p:nvSpPr>
        <p:spPr bwMode="auto">
          <a:xfrm>
            <a:off x="2145850" y="4949959"/>
            <a:ext cx="1634062" cy="369332"/>
          </a:xfrm>
          <a:prstGeom prst="rect">
            <a:avLst/>
          </a:prstGeom>
          <a:noFill/>
          <a:ln w="9525">
            <a:noFill/>
            <a:miter lim="800000"/>
            <a:headEnd/>
            <a:tailEnd/>
          </a:ln>
        </p:spPr>
        <p:txBody>
          <a:bodyPr wrap="square">
            <a:spAutoFit/>
          </a:bodyPr>
          <a:lstStyle/>
          <a:p>
            <a:r>
              <a:rPr lang="en-US" dirty="0"/>
              <a:t>up to</a:t>
            </a:r>
            <a:r>
              <a:rPr lang="ru-RU" dirty="0" smtClean="0"/>
              <a:t> 15 </a:t>
            </a:r>
            <a:r>
              <a:rPr lang="en-US" dirty="0"/>
              <a:t>km</a:t>
            </a:r>
            <a:r>
              <a:rPr lang="ru-RU" dirty="0" smtClean="0"/>
              <a:t>.</a:t>
            </a:r>
            <a:endParaRPr lang="ru-RU" dirty="0"/>
          </a:p>
        </p:txBody>
      </p:sp>
      <p:sp>
        <p:nvSpPr>
          <p:cNvPr id="14" name="TextBox 13"/>
          <p:cNvSpPr txBox="1">
            <a:spLocks noChangeArrowheads="1"/>
          </p:cNvSpPr>
          <p:nvPr/>
        </p:nvSpPr>
        <p:spPr bwMode="auto">
          <a:xfrm>
            <a:off x="1809202" y="1548215"/>
            <a:ext cx="1505311" cy="369332"/>
          </a:xfrm>
          <a:prstGeom prst="rect">
            <a:avLst/>
          </a:prstGeom>
          <a:noFill/>
          <a:ln w="9525">
            <a:noFill/>
            <a:miter lim="800000"/>
            <a:headEnd/>
            <a:tailEnd/>
          </a:ln>
        </p:spPr>
        <p:txBody>
          <a:bodyPr wrap="square">
            <a:spAutoFit/>
          </a:bodyPr>
          <a:lstStyle/>
          <a:p>
            <a:r>
              <a:rPr lang="en-US" dirty="0" smtClean="0"/>
              <a:t>up to</a:t>
            </a:r>
            <a:r>
              <a:rPr lang="ru-RU" dirty="0" smtClean="0"/>
              <a:t>100 </a:t>
            </a:r>
            <a:r>
              <a:rPr lang="en-US" dirty="0" smtClean="0"/>
              <a:t>km</a:t>
            </a:r>
            <a:r>
              <a:rPr lang="ru-RU" dirty="0" smtClean="0"/>
              <a:t>.</a:t>
            </a:r>
            <a:endParaRPr lang="ru-RU" dirty="0"/>
          </a:p>
        </p:txBody>
      </p:sp>
      <p:sp>
        <p:nvSpPr>
          <p:cNvPr id="15" name="TextBox 14"/>
          <p:cNvSpPr txBox="1">
            <a:spLocks noChangeArrowheads="1"/>
          </p:cNvSpPr>
          <p:nvPr/>
        </p:nvSpPr>
        <p:spPr bwMode="auto">
          <a:xfrm>
            <a:off x="5381527" y="1653518"/>
            <a:ext cx="1639881" cy="369332"/>
          </a:xfrm>
          <a:prstGeom prst="rect">
            <a:avLst/>
          </a:prstGeom>
          <a:noFill/>
          <a:ln w="9525">
            <a:noFill/>
            <a:miter lim="800000"/>
            <a:headEnd/>
            <a:tailEnd/>
          </a:ln>
        </p:spPr>
        <p:txBody>
          <a:bodyPr wrap="square">
            <a:spAutoFit/>
          </a:bodyPr>
          <a:lstStyle/>
          <a:p>
            <a:r>
              <a:rPr lang="en-US" dirty="0"/>
              <a:t>up to </a:t>
            </a:r>
            <a:r>
              <a:rPr lang="ru-RU" dirty="0" smtClean="0"/>
              <a:t>100 </a:t>
            </a:r>
            <a:r>
              <a:rPr lang="en-US" dirty="0"/>
              <a:t>km</a:t>
            </a:r>
            <a:r>
              <a:rPr lang="ru-RU" dirty="0" smtClean="0"/>
              <a:t>.</a:t>
            </a:r>
            <a:endParaRPr lang="ru-RU" dirty="0"/>
          </a:p>
        </p:txBody>
      </p:sp>
      <p:sp>
        <p:nvSpPr>
          <p:cNvPr id="16" name="TextBox 15"/>
          <p:cNvSpPr txBox="1">
            <a:spLocks noChangeArrowheads="1"/>
          </p:cNvSpPr>
          <p:nvPr/>
        </p:nvSpPr>
        <p:spPr bwMode="auto">
          <a:xfrm>
            <a:off x="6603641" y="4679064"/>
            <a:ext cx="1368425" cy="369888"/>
          </a:xfrm>
          <a:prstGeom prst="rect">
            <a:avLst/>
          </a:prstGeom>
          <a:noFill/>
          <a:ln w="9525">
            <a:noFill/>
            <a:miter lim="800000"/>
            <a:headEnd/>
            <a:tailEnd/>
          </a:ln>
        </p:spPr>
        <p:txBody>
          <a:bodyPr>
            <a:spAutoFit/>
          </a:bodyPr>
          <a:lstStyle/>
          <a:p>
            <a:r>
              <a:rPr lang="en-US" dirty="0"/>
              <a:t>up to</a:t>
            </a:r>
            <a:r>
              <a:rPr lang="ru-RU" dirty="0" smtClean="0"/>
              <a:t> 9 </a:t>
            </a:r>
            <a:r>
              <a:rPr lang="en-US" dirty="0"/>
              <a:t>km</a:t>
            </a:r>
            <a:r>
              <a:rPr lang="ru-RU" dirty="0" smtClean="0"/>
              <a:t>.</a:t>
            </a:r>
            <a:endParaRPr lang="ru-RU" dirty="0"/>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4091" y="2681727"/>
            <a:ext cx="2027436" cy="1577444"/>
          </a:xfrm>
          <a:prstGeom prst="rect">
            <a:avLst/>
          </a:prstGeom>
          <a:scene3d>
            <a:camera prst="orthographicFront"/>
            <a:lightRig rig="threePt" dir="t"/>
          </a:scene3d>
          <a:sp3d>
            <a:bevelT/>
          </a:sp3d>
        </p:spPr>
      </p:pic>
    </p:spTree>
    <p:extLst>
      <p:ext uri="{BB962C8B-B14F-4D97-AF65-F5344CB8AC3E}">
        <p14:creationId xmlns:p14="http://schemas.microsoft.com/office/powerpoint/2010/main" val="184360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51520" y="351235"/>
            <a:ext cx="6480720" cy="2318583"/>
          </a:xfrm>
          <a:prstGeom prst="rect">
            <a:avLst/>
          </a:prstGeom>
        </p:spPr>
        <p:txBody>
          <a:bodyPr wrap="square">
            <a:spAutoFit/>
          </a:bodyPr>
          <a:lstStyle/>
          <a:p>
            <a:pPr marR="88900" lvl="0" algn="just">
              <a:spcBef>
                <a:spcPts val="1400"/>
              </a:spcBef>
              <a:spcAft>
                <a:spcPts val="0"/>
              </a:spcAft>
            </a:pPr>
            <a:r>
              <a:rPr lang="en-US" dirty="0"/>
              <a:t>Airport surveillance </a:t>
            </a:r>
            <a:r>
              <a:rPr lang="ru-RU" b="1" dirty="0" smtClean="0">
                <a:latin typeface="+mn-lt"/>
                <a:ea typeface="Times New Roman" panose="02020603050405020304" pitchFamily="18" charset="0"/>
              </a:rPr>
              <a:t>:</a:t>
            </a:r>
            <a:r>
              <a:rPr lang="ru-RU" b="1" dirty="0">
                <a:latin typeface="+mn-lt"/>
                <a:ea typeface="Times New Roman" panose="02020603050405020304" pitchFamily="18" charset="0"/>
              </a:rPr>
              <a:t> </a:t>
            </a:r>
          </a:p>
          <a:p>
            <a:pPr marL="342900" marR="88900" lvl="0" indent="-342900" algn="just">
              <a:spcBef>
                <a:spcPts val="1400"/>
              </a:spcBef>
              <a:spcAft>
                <a:spcPts val="0"/>
              </a:spcAft>
              <a:buFont typeface="Symbol" panose="05050102010706020507" pitchFamily="18" charset="2"/>
              <a:buChar char=""/>
              <a:tabLst>
                <a:tab pos="630555" algn="l"/>
              </a:tabLst>
            </a:pPr>
            <a:r>
              <a:rPr lang="en-US" sz="1600" dirty="0"/>
              <a:t>use of stationary thermal-imaging equipment along with other detecting devices to ensure security of long perimeters </a:t>
            </a:r>
            <a:r>
              <a:rPr lang="ru-RU" sz="1600" dirty="0" smtClean="0">
                <a:latin typeface="+mn-lt"/>
                <a:ea typeface="Times New Roman" panose="02020603050405020304" pitchFamily="18" charset="0"/>
              </a:rPr>
              <a:t>;</a:t>
            </a:r>
            <a:endParaRPr lang="en-US" sz="1600" dirty="0" smtClean="0">
              <a:latin typeface="+mn-lt"/>
              <a:ea typeface="Times New Roman" panose="02020603050405020304" pitchFamily="18" charset="0"/>
            </a:endParaRPr>
          </a:p>
          <a:p>
            <a:pPr marR="88900" lvl="0" algn="just">
              <a:spcBef>
                <a:spcPts val="1400"/>
              </a:spcBef>
              <a:spcAft>
                <a:spcPts val="0"/>
              </a:spcAft>
              <a:tabLst>
                <a:tab pos="630555" algn="l"/>
              </a:tabLst>
            </a:pPr>
            <a:endParaRPr lang="ru-RU" sz="1600" dirty="0" smtClean="0">
              <a:latin typeface="+mn-lt"/>
              <a:ea typeface="Times New Roman" panose="02020603050405020304" pitchFamily="18" charset="0"/>
            </a:endParaRPr>
          </a:p>
          <a:p>
            <a:pPr marL="342900" marR="88900" lvl="0" indent="-342900" algn="just">
              <a:spcBef>
                <a:spcPts val="1400"/>
              </a:spcBef>
              <a:spcAft>
                <a:spcPts val="0"/>
              </a:spcAft>
              <a:buFont typeface="Symbol" panose="05050102010706020507" pitchFamily="18" charset="2"/>
              <a:buChar char=""/>
              <a:tabLst>
                <a:tab pos="630555" algn="l"/>
              </a:tabLst>
            </a:pPr>
            <a:r>
              <a:rPr lang="en-US" sz="1600" dirty="0"/>
              <a:t>use of portable thermal-imaging equipment by patrol forces</a:t>
            </a:r>
            <a:r>
              <a:rPr lang="ru-RU" sz="1600" dirty="0" smtClean="0">
                <a:latin typeface="+mn-lt"/>
                <a:ea typeface="Times New Roman" panose="02020603050405020304" pitchFamily="18" charset="0"/>
              </a:rPr>
              <a:t>;</a:t>
            </a:r>
          </a:p>
          <a:p>
            <a:pPr marR="88900" lvl="0" algn="just">
              <a:spcBef>
                <a:spcPts val="1400"/>
              </a:spcBef>
              <a:spcAft>
                <a:spcPts val="0"/>
              </a:spcAft>
              <a:tabLst>
                <a:tab pos="630555" algn="l"/>
              </a:tabLst>
            </a:pPr>
            <a:endParaRPr lang="ru-RU" sz="1600" dirty="0">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384" y="154155"/>
            <a:ext cx="1872208" cy="1497766"/>
          </a:xfrm>
          <a:prstGeom prst="rect">
            <a:avLst/>
          </a:prstGeom>
          <a:scene3d>
            <a:camera prst="orthographicFront"/>
            <a:lightRig rig="threePt" dir="t"/>
          </a:scene3d>
          <a:sp3d>
            <a:bevelT/>
          </a:sp3d>
        </p:spPr>
      </p:pic>
      <p:pic>
        <p:nvPicPr>
          <p:cNvPr id="6" name="Picture 13" descr="Безымян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03" y="4225571"/>
            <a:ext cx="1262065" cy="115839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59" y="5483845"/>
            <a:ext cx="1276811" cy="993422"/>
          </a:xfrm>
          <a:prstGeom prst="rect">
            <a:avLst/>
          </a:prstGeom>
          <a:scene3d>
            <a:camera prst="orthographicFront"/>
            <a:lightRig rig="threePt" dir="t"/>
          </a:scene3d>
          <a:sp3d>
            <a:bevelT/>
          </a:sp3d>
        </p:spPr>
      </p:pic>
      <p:pic>
        <p:nvPicPr>
          <p:cNvPr id="8" name="Picture 5" descr="^272A20B00F1EAE1C208A24150919ADE93C998C4E1CA0B66901^pimgpsh_fullsize_distr"/>
          <p:cNvPicPr>
            <a:picLocks noChangeAspect="1" noChangeArrowheads="1"/>
          </p:cNvPicPr>
          <p:nvPr/>
        </p:nvPicPr>
        <p:blipFill>
          <a:blip r:embed="rId5" cstate="print"/>
          <a:srcRect/>
          <a:stretch>
            <a:fillRect/>
          </a:stretch>
        </p:blipFill>
        <p:spPr bwMode="auto">
          <a:xfrm>
            <a:off x="428403" y="2780928"/>
            <a:ext cx="1262065" cy="1410662"/>
          </a:xfrm>
          <a:prstGeom prst="rect">
            <a:avLst/>
          </a:prstGeom>
          <a:noFill/>
          <a:ln w="9525">
            <a:noFill/>
            <a:miter lim="800000"/>
            <a:headEnd/>
            <a:tailEnd/>
          </a:ln>
          <a:scene3d>
            <a:camera prst="orthographicFront"/>
            <a:lightRig rig="threePt" dir="t"/>
          </a:scene3d>
          <a:sp3d>
            <a:bevelT/>
          </a:sp3d>
        </p:spPr>
      </p:pic>
      <p:pic>
        <p:nvPicPr>
          <p:cNvPr id="9" name="irc_mi" descr="http://www.eholot-expert.ru/upload/iblock/745/7453d7274e71732071ba01046b200e28.jpg"/>
          <p:cNvPicPr>
            <a:picLocks noChangeAspect="1" noChangeArrowheads="1"/>
          </p:cNvPicPr>
          <p:nvPr/>
        </p:nvPicPr>
        <p:blipFill>
          <a:blip r:embed="rId6" r:link="rId7" cstate="print"/>
          <a:srcRect/>
          <a:stretch>
            <a:fillRect/>
          </a:stretch>
        </p:blipFill>
        <p:spPr bwMode="auto">
          <a:xfrm>
            <a:off x="6798634" y="1795939"/>
            <a:ext cx="1872208" cy="1105494"/>
          </a:xfrm>
          <a:prstGeom prst="rect">
            <a:avLst/>
          </a:prstGeom>
          <a:noFill/>
          <a:ln w="9525">
            <a:noFill/>
            <a:miter lim="800000"/>
            <a:headEnd/>
            <a:tailEnd/>
          </a:ln>
          <a:scene3d>
            <a:camera prst="orthographicFront"/>
            <a:lightRig rig="threePt" dir="t"/>
          </a:scene3d>
          <a:sp3d>
            <a:bevelT/>
          </a:sp3d>
        </p:spPr>
      </p:pic>
      <p:sp>
        <p:nvSpPr>
          <p:cNvPr id="10" name="Прямоугольник 9"/>
          <p:cNvSpPr/>
          <p:nvPr/>
        </p:nvSpPr>
        <p:spPr>
          <a:xfrm>
            <a:off x="1700470" y="3058635"/>
            <a:ext cx="6981122" cy="3139321"/>
          </a:xfrm>
          <a:prstGeom prst="rect">
            <a:avLst/>
          </a:prstGeom>
        </p:spPr>
        <p:txBody>
          <a:bodyPr wrap="square">
            <a:spAutoFit/>
          </a:bodyPr>
          <a:lstStyle/>
          <a:p>
            <a:pPr marL="342900" marR="88900" lvl="0" indent="-342900" algn="just">
              <a:spcBef>
                <a:spcPts val="1400"/>
              </a:spcBef>
              <a:spcAft>
                <a:spcPts val="0"/>
              </a:spcAft>
              <a:buFont typeface="Symbol" panose="05050102010706020507" pitchFamily="18" charset="2"/>
              <a:buChar char=""/>
              <a:tabLst>
                <a:tab pos="630555" algn="l"/>
              </a:tabLst>
            </a:pPr>
            <a:r>
              <a:rPr lang="en-US" sz="1600" dirty="0"/>
              <a:t>use of radar-thermal imaging stations to ensure remote control over airfields</a:t>
            </a:r>
            <a:r>
              <a:rPr lang="ru-RU" sz="1600" dirty="0" smtClean="0">
                <a:latin typeface="+mn-lt"/>
                <a:ea typeface="Times New Roman" panose="02020603050405020304" pitchFamily="18" charset="0"/>
              </a:rPr>
              <a:t>;</a:t>
            </a:r>
          </a:p>
          <a:p>
            <a:pPr marR="88900" lvl="0" algn="just">
              <a:spcBef>
                <a:spcPts val="1400"/>
              </a:spcBef>
              <a:spcAft>
                <a:spcPts val="0"/>
              </a:spcAft>
              <a:tabLst>
                <a:tab pos="630555" algn="l"/>
              </a:tabLst>
            </a:pPr>
            <a:endParaRPr lang="en-US" sz="1600" dirty="0" smtClean="0">
              <a:latin typeface="+mn-lt"/>
              <a:ea typeface="Times New Roman" panose="02020603050405020304" pitchFamily="18" charset="0"/>
            </a:endParaRPr>
          </a:p>
          <a:p>
            <a:pPr marR="88900" lvl="0" algn="just">
              <a:spcBef>
                <a:spcPts val="1400"/>
              </a:spcBef>
              <a:spcAft>
                <a:spcPts val="0"/>
              </a:spcAft>
              <a:tabLst>
                <a:tab pos="630555" algn="l"/>
              </a:tabLst>
            </a:pPr>
            <a:endParaRPr lang="ru-RU" sz="1600" dirty="0" smtClean="0">
              <a:latin typeface="+mn-lt"/>
              <a:ea typeface="Times New Roman" panose="02020603050405020304" pitchFamily="18" charset="0"/>
            </a:endParaRPr>
          </a:p>
          <a:p>
            <a:pPr marL="342900" marR="88900" lvl="0" indent="-342900" algn="just">
              <a:spcBef>
                <a:spcPts val="1400"/>
              </a:spcBef>
              <a:spcAft>
                <a:spcPts val="0"/>
              </a:spcAft>
              <a:buFont typeface="Symbol" panose="05050102010706020507" pitchFamily="18" charset="2"/>
              <a:buChar char=""/>
              <a:tabLst>
                <a:tab pos="630555" algn="l"/>
              </a:tabLst>
            </a:pPr>
            <a:r>
              <a:rPr lang="en-US" sz="1600" dirty="0"/>
              <a:t>use of low contrast cameras to detect UAVs and birds</a:t>
            </a:r>
            <a:r>
              <a:rPr lang="ru-RU" sz="1600" dirty="0" smtClean="0">
                <a:latin typeface="+mn-lt"/>
                <a:ea typeface="Times New Roman" panose="02020603050405020304" pitchFamily="18" charset="0"/>
              </a:rPr>
              <a:t>;</a:t>
            </a:r>
          </a:p>
          <a:p>
            <a:pPr marR="88900" lvl="0" algn="just">
              <a:spcBef>
                <a:spcPts val="1400"/>
              </a:spcBef>
              <a:spcAft>
                <a:spcPts val="0"/>
              </a:spcAft>
              <a:tabLst>
                <a:tab pos="630555" algn="l"/>
              </a:tabLst>
            </a:pPr>
            <a:endParaRPr lang="en-US" sz="1600" dirty="0" smtClean="0">
              <a:latin typeface="+mn-lt"/>
              <a:ea typeface="Times New Roman" panose="02020603050405020304" pitchFamily="18" charset="0"/>
            </a:endParaRPr>
          </a:p>
          <a:p>
            <a:pPr marR="88900" lvl="0" algn="just">
              <a:spcBef>
                <a:spcPts val="1400"/>
              </a:spcBef>
              <a:spcAft>
                <a:spcPts val="0"/>
              </a:spcAft>
              <a:tabLst>
                <a:tab pos="630555" algn="l"/>
              </a:tabLst>
            </a:pPr>
            <a:endParaRPr lang="ru-RU" sz="1600" dirty="0" smtClean="0">
              <a:latin typeface="+mn-lt"/>
              <a:ea typeface="Times New Roman" panose="02020603050405020304" pitchFamily="18" charset="0"/>
            </a:endParaRPr>
          </a:p>
          <a:p>
            <a:pPr marL="342900" marR="88900" lvl="0" indent="-342900" algn="just">
              <a:spcBef>
                <a:spcPts val="1400"/>
              </a:spcBef>
              <a:spcAft>
                <a:spcPts val="0"/>
              </a:spcAft>
              <a:buFont typeface="Symbol" panose="05050102010706020507" pitchFamily="18" charset="2"/>
              <a:buChar char=""/>
              <a:tabLst>
                <a:tab pos="630555" algn="l"/>
              </a:tabLst>
            </a:pPr>
            <a:r>
              <a:rPr lang="en-US" sz="1600" dirty="0"/>
              <a:t>arrangement of airport access and checking systems</a:t>
            </a:r>
            <a:r>
              <a:rPr lang="ru-RU" sz="1600" dirty="0" smtClean="0">
                <a:latin typeface="+mn-lt"/>
                <a:ea typeface="Times New Roman" panose="02020603050405020304" pitchFamily="18" charset="0"/>
              </a:rPr>
              <a:t>.</a:t>
            </a:r>
            <a:endParaRPr lang="ru-RU" sz="1600" dirty="0">
              <a:latin typeface="+mn-lt"/>
              <a:ea typeface="Times New Roman" panose="02020603050405020304" pitchFamily="18" charset="0"/>
            </a:endParaRPr>
          </a:p>
        </p:txBody>
      </p:sp>
    </p:spTree>
    <p:extLst>
      <p:ext uri="{BB962C8B-B14F-4D97-AF65-F5344CB8AC3E}">
        <p14:creationId xmlns:p14="http://schemas.microsoft.com/office/powerpoint/2010/main" val="271598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467600" cy="778098"/>
          </a:xfrm>
        </p:spPr>
        <p:txBody>
          <a:bodyPr/>
          <a:lstStyle/>
          <a:p>
            <a:r>
              <a:rPr lang="ru-RU" sz="3000" dirty="0">
                <a:latin typeface="+mn-lt"/>
              </a:rPr>
              <a:t>4. </a:t>
            </a:r>
            <a:r>
              <a:rPr lang="en-US" sz="3200" dirty="0"/>
              <a:t>Port surveillance</a:t>
            </a:r>
            <a:endParaRPr lang="ru-RU" sz="3000" dirty="0">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620688"/>
            <a:ext cx="8075240" cy="605643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219" y="5157192"/>
            <a:ext cx="1398578" cy="1118862"/>
          </a:xfrm>
          <a:prstGeom prst="rect">
            <a:avLst/>
          </a:prstGeom>
          <a:scene3d>
            <a:camera prst="orthographicFront"/>
            <a:lightRig rig="threePt" dir="t"/>
          </a:scene3d>
          <a:sp3d>
            <a:bevelT/>
          </a:sp3d>
        </p:spPr>
      </p:pic>
      <p:pic>
        <p:nvPicPr>
          <p:cNvPr id="6" name="Picture 13" descr="Безымянны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352" y="1545901"/>
            <a:ext cx="1368152" cy="125576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a:stretch>
            <a:fillRect/>
          </a:stretch>
        </p:blipFill>
        <p:spPr>
          <a:xfrm>
            <a:off x="6876256" y="4653136"/>
            <a:ext cx="1038225" cy="1209675"/>
          </a:xfrm>
          <a:prstGeom prst="rect">
            <a:avLst/>
          </a:prstGeom>
          <a:scene3d>
            <a:camera prst="orthographicFront"/>
            <a:lightRig rig="threePt" dir="t"/>
          </a:scene3d>
          <a:sp3d>
            <a:bevelT/>
          </a:sp3d>
        </p:spPr>
      </p:pic>
      <p:sp>
        <p:nvSpPr>
          <p:cNvPr id="8" name="Блок-схема: объединение 7"/>
          <p:cNvSpPr/>
          <p:nvPr/>
        </p:nvSpPr>
        <p:spPr>
          <a:xfrm rot="5400000">
            <a:off x="2405233" y="1388585"/>
            <a:ext cx="1390570" cy="157086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Блок-схема: объединение 8"/>
          <p:cNvSpPr/>
          <p:nvPr/>
        </p:nvSpPr>
        <p:spPr>
          <a:xfrm rot="16200000">
            <a:off x="5328991" y="4498717"/>
            <a:ext cx="1576021" cy="151851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Блок-схема: объединение 9"/>
          <p:cNvSpPr/>
          <p:nvPr/>
        </p:nvSpPr>
        <p:spPr>
          <a:xfrm rot="5400000">
            <a:off x="2384726" y="4847772"/>
            <a:ext cx="1537856" cy="155001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TextBox 10"/>
          <p:cNvSpPr txBox="1">
            <a:spLocks noChangeArrowheads="1"/>
          </p:cNvSpPr>
          <p:nvPr/>
        </p:nvSpPr>
        <p:spPr bwMode="auto">
          <a:xfrm>
            <a:off x="2386646" y="1989118"/>
            <a:ext cx="1638391" cy="369332"/>
          </a:xfrm>
          <a:prstGeom prst="rect">
            <a:avLst/>
          </a:prstGeom>
          <a:noFill/>
          <a:ln w="9525">
            <a:noFill/>
            <a:miter lim="800000"/>
            <a:headEnd/>
            <a:tailEnd/>
          </a:ln>
        </p:spPr>
        <p:txBody>
          <a:bodyPr wrap="square">
            <a:spAutoFit/>
          </a:bodyPr>
          <a:lstStyle/>
          <a:p>
            <a:r>
              <a:rPr lang="en-US" dirty="0"/>
              <a:t>up to</a:t>
            </a:r>
            <a:r>
              <a:rPr lang="ru-RU" dirty="0"/>
              <a:t>100 </a:t>
            </a:r>
            <a:r>
              <a:rPr lang="en-US" dirty="0"/>
              <a:t>km</a:t>
            </a:r>
            <a:r>
              <a:rPr lang="ru-RU" dirty="0"/>
              <a:t>.</a:t>
            </a:r>
          </a:p>
        </p:txBody>
      </p:sp>
      <p:sp>
        <p:nvSpPr>
          <p:cNvPr id="12" name="TextBox 11"/>
          <p:cNvSpPr txBox="1">
            <a:spLocks noChangeArrowheads="1"/>
          </p:cNvSpPr>
          <p:nvPr/>
        </p:nvSpPr>
        <p:spPr bwMode="auto">
          <a:xfrm>
            <a:off x="5357746" y="5013175"/>
            <a:ext cx="1443467" cy="369332"/>
          </a:xfrm>
          <a:prstGeom prst="rect">
            <a:avLst/>
          </a:prstGeom>
          <a:noFill/>
          <a:ln w="9525">
            <a:noFill/>
            <a:miter lim="800000"/>
            <a:headEnd/>
            <a:tailEnd/>
          </a:ln>
        </p:spPr>
        <p:txBody>
          <a:bodyPr wrap="square">
            <a:spAutoFit/>
          </a:bodyPr>
          <a:lstStyle/>
          <a:p>
            <a:r>
              <a:rPr lang="en-US" dirty="0"/>
              <a:t>up </a:t>
            </a:r>
            <a:r>
              <a:rPr lang="en-US" dirty="0" smtClean="0"/>
              <a:t>to 9</a:t>
            </a:r>
            <a:r>
              <a:rPr lang="ru-RU" dirty="0" smtClean="0"/>
              <a:t> </a:t>
            </a:r>
            <a:r>
              <a:rPr lang="en-US" dirty="0"/>
              <a:t>km</a:t>
            </a:r>
            <a:r>
              <a:rPr lang="ru-RU" dirty="0"/>
              <a:t>.</a:t>
            </a:r>
          </a:p>
        </p:txBody>
      </p:sp>
      <p:sp>
        <p:nvSpPr>
          <p:cNvPr id="13" name="TextBox 12"/>
          <p:cNvSpPr txBox="1">
            <a:spLocks noChangeArrowheads="1"/>
          </p:cNvSpPr>
          <p:nvPr/>
        </p:nvSpPr>
        <p:spPr bwMode="auto">
          <a:xfrm>
            <a:off x="2534450" y="5438112"/>
            <a:ext cx="1684318" cy="369332"/>
          </a:xfrm>
          <a:prstGeom prst="rect">
            <a:avLst/>
          </a:prstGeom>
          <a:noFill/>
          <a:ln w="9525">
            <a:noFill/>
            <a:miter lim="800000"/>
            <a:headEnd/>
            <a:tailEnd/>
          </a:ln>
        </p:spPr>
        <p:txBody>
          <a:bodyPr wrap="square">
            <a:spAutoFit/>
          </a:bodyPr>
          <a:lstStyle/>
          <a:p>
            <a:r>
              <a:rPr lang="en-US" dirty="0"/>
              <a:t>up to</a:t>
            </a:r>
            <a:r>
              <a:rPr lang="ru-RU" dirty="0" smtClean="0"/>
              <a:t>1</a:t>
            </a:r>
            <a:r>
              <a:rPr lang="en-US" dirty="0" smtClean="0"/>
              <a:t>5</a:t>
            </a:r>
            <a:r>
              <a:rPr lang="ru-RU" dirty="0" smtClean="0"/>
              <a:t> </a:t>
            </a:r>
            <a:r>
              <a:rPr lang="en-US" dirty="0"/>
              <a:t>km</a:t>
            </a:r>
            <a:r>
              <a:rPr lang="ru-RU" dirty="0"/>
              <a:t>.</a:t>
            </a:r>
          </a:p>
        </p:txBody>
      </p:sp>
    </p:spTree>
    <p:extLst>
      <p:ext uri="{BB962C8B-B14F-4D97-AF65-F5344CB8AC3E}">
        <p14:creationId xmlns:p14="http://schemas.microsoft.com/office/powerpoint/2010/main" val="1791743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361252" y="188640"/>
            <a:ext cx="6387212" cy="6776214"/>
          </a:xfrm>
          <a:prstGeom prst="rect">
            <a:avLst/>
          </a:prstGeom>
        </p:spPr>
        <p:txBody>
          <a:bodyPr wrap="square">
            <a:spAutoFit/>
          </a:bodyPr>
          <a:lstStyle/>
          <a:p>
            <a:pPr marR="88900" lvl="0" algn="just">
              <a:spcBef>
                <a:spcPts val="1400"/>
              </a:spcBef>
              <a:spcAft>
                <a:spcPts val="0"/>
              </a:spcAft>
            </a:pPr>
            <a:r>
              <a:rPr lang="en-US" dirty="0" smtClean="0">
                <a:latin typeface="+mn-lt"/>
              </a:rPr>
              <a:t>Port </a:t>
            </a:r>
            <a:r>
              <a:rPr lang="en-US" dirty="0">
                <a:latin typeface="+mn-lt"/>
              </a:rPr>
              <a:t>surveillance </a:t>
            </a:r>
            <a:r>
              <a:rPr lang="ru-RU" b="1" dirty="0" smtClean="0">
                <a:latin typeface="+mn-lt"/>
                <a:ea typeface="Times New Roman" panose="02020603050405020304" pitchFamily="18" charset="0"/>
              </a:rPr>
              <a:t>:</a:t>
            </a:r>
            <a:r>
              <a:rPr lang="ru-RU" b="1" dirty="0">
                <a:latin typeface="+mn-lt"/>
                <a:ea typeface="Times New Roman" panose="02020603050405020304" pitchFamily="18" charset="0"/>
              </a:rPr>
              <a:t> </a:t>
            </a:r>
            <a:endParaRPr lang="ru-RU" b="1" dirty="0" smtClean="0">
              <a:latin typeface="+mn-lt"/>
              <a:ea typeface="Times New Roman" panose="02020603050405020304" pitchFamily="18" charset="0"/>
            </a:endParaRPr>
          </a:p>
          <a:p>
            <a:pPr marL="342900" marR="88900" lvl="0" indent="-342900" algn="just">
              <a:spcBef>
                <a:spcPts val="1400"/>
              </a:spcBef>
              <a:spcAft>
                <a:spcPts val="0"/>
              </a:spcAft>
              <a:buFont typeface="Symbol" panose="05050102010706020507" pitchFamily="18" charset="2"/>
              <a:buChar char=""/>
              <a:tabLst>
                <a:tab pos="630555" algn="l"/>
              </a:tabLst>
            </a:pPr>
            <a:r>
              <a:rPr lang="en-US" dirty="0">
                <a:latin typeface="+mn-lt"/>
              </a:rPr>
              <a:t>use of stationary thermal-imaging equipment along with other radar devices to ensure security of waters neighboring sites under surveillance, as well as security of </a:t>
            </a:r>
            <a:r>
              <a:rPr lang="en-US" dirty="0" smtClean="0">
                <a:latin typeface="+mn-lt"/>
              </a:rPr>
              <a:t>anchorages;</a:t>
            </a:r>
          </a:p>
          <a:p>
            <a:pPr marR="88900" lvl="0" algn="just">
              <a:spcBef>
                <a:spcPts val="1400"/>
              </a:spcBef>
              <a:spcAft>
                <a:spcPts val="0"/>
              </a:spcAft>
              <a:tabLst>
                <a:tab pos="630555" algn="l"/>
              </a:tabLst>
            </a:pPr>
            <a:endParaRPr lang="en-US" dirty="0" smtClean="0">
              <a:latin typeface="+mn-lt"/>
            </a:endParaRPr>
          </a:p>
          <a:p>
            <a:pPr marL="342900" marR="88900" indent="-342900" algn="just">
              <a:spcBef>
                <a:spcPts val="1400"/>
              </a:spcBef>
              <a:spcAft>
                <a:spcPts val="0"/>
              </a:spcAft>
              <a:buFont typeface="Symbol" panose="05050102010706020507" pitchFamily="18" charset="2"/>
              <a:buChar char=""/>
              <a:tabLst>
                <a:tab pos="630555" algn="l"/>
              </a:tabLst>
            </a:pPr>
            <a:r>
              <a:rPr lang="en-US" dirty="0"/>
              <a:t>using sonar and magnetometer systems to detect frogmen and </a:t>
            </a:r>
            <a:r>
              <a:rPr lang="en-US" dirty="0" smtClean="0"/>
              <a:t>saboteurs;</a:t>
            </a:r>
            <a:endParaRPr lang="ru-RU" dirty="0">
              <a:ea typeface="Times New Roman" panose="02020603050405020304" pitchFamily="18" charset="0"/>
            </a:endParaRPr>
          </a:p>
          <a:p>
            <a:pPr marL="342900" marR="88900" lvl="0" indent="-342900" algn="just">
              <a:spcBef>
                <a:spcPts val="1400"/>
              </a:spcBef>
              <a:spcAft>
                <a:spcPts val="0"/>
              </a:spcAft>
              <a:buFont typeface="Symbol" panose="05050102010706020507" pitchFamily="18" charset="2"/>
              <a:buChar char=""/>
              <a:tabLst>
                <a:tab pos="630555" algn="l"/>
              </a:tabLst>
            </a:pPr>
            <a:endParaRPr lang="en-US" dirty="0" smtClean="0">
              <a:latin typeface="+mn-lt"/>
            </a:endParaRPr>
          </a:p>
          <a:p>
            <a:pPr marR="88900" lvl="0" algn="just">
              <a:spcBef>
                <a:spcPts val="1400"/>
              </a:spcBef>
              <a:spcAft>
                <a:spcPts val="0"/>
              </a:spcAft>
              <a:tabLst>
                <a:tab pos="630555" algn="l"/>
              </a:tabLst>
            </a:pPr>
            <a:endParaRPr lang="ru-RU" dirty="0">
              <a:latin typeface="+mn-lt"/>
              <a:ea typeface="Times New Roman" panose="02020603050405020304" pitchFamily="18" charset="0"/>
            </a:endParaRPr>
          </a:p>
          <a:p>
            <a:pPr marL="342900" marR="88900" lvl="0" indent="-342900" algn="just">
              <a:spcBef>
                <a:spcPts val="1400"/>
              </a:spcBef>
              <a:spcAft>
                <a:spcPts val="0"/>
              </a:spcAft>
              <a:buFont typeface="Symbol" panose="05050102010706020507" pitchFamily="18" charset="2"/>
              <a:buChar char=""/>
              <a:tabLst>
                <a:tab pos="630555" algn="l"/>
              </a:tabLst>
            </a:pPr>
            <a:r>
              <a:rPr lang="en-US" dirty="0">
                <a:latin typeface="+mn-lt"/>
              </a:rPr>
              <a:t>use of portable thermal-imaging equipment by patrol forces</a:t>
            </a:r>
            <a:r>
              <a:rPr lang="ru-RU" dirty="0" smtClean="0">
                <a:latin typeface="+mn-lt"/>
                <a:ea typeface="Times New Roman" panose="02020603050405020304" pitchFamily="18" charset="0"/>
              </a:rPr>
              <a:t>;</a:t>
            </a:r>
            <a:endParaRPr lang="en-US" dirty="0" smtClean="0">
              <a:latin typeface="+mn-lt"/>
              <a:ea typeface="Times New Roman" panose="02020603050405020304" pitchFamily="18" charset="0"/>
            </a:endParaRPr>
          </a:p>
          <a:p>
            <a:pPr marR="88900" lvl="0" algn="just">
              <a:spcBef>
                <a:spcPts val="1400"/>
              </a:spcBef>
              <a:spcAft>
                <a:spcPts val="0"/>
              </a:spcAft>
              <a:tabLst>
                <a:tab pos="630555" algn="l"/>
              </a:tabLst>
            </a:pPr>
            <a:endParaRPr lang="en-US" dirty="0" smtClean="0">
              <a:latin typeface="+mn-lt"/>
              <a:ea typeface="Times New Roman" panose="02020603050405020304" pitchFamily="18" charset="0"/>
            </a:endParaRPr>
          </a:p>
          <a:p>
            <a:pPr marR="88900" lvl="0" algn="just">
              <a:spcBef>
                <a:spcPts val="1400"/>
              </a:spcBef>
              <a:spcAft>
                <a:spcPts val="0"/>
              </a:spcAft>
              <a:tabLst>
                <a:tab pos="630555" algn="l"/>
              </a:tabLst>
            </a:pPr>
            <a:endParaRPr lang="en-US" dirty="0" smtClean="0">
              <a:latin typeface="+mn-lt"/>
              <a:ea typeface="Times New Roman" panose="02020603050405020304" pitchFamily="18" charset="0"/>
            </a:endParaRPr>
          </a:p>
          <a:p>
            <a:pPr marL="342900" marR="88900" indent="-342900" algn="just">
              <a:spcBef>
                <a:spcPts val="1400"/>
              </a:spcBef>
              <a:spcAft>
                <a:spcPts val="0"/>
              </a:spcAft>
              <a:buFont typeface="Symbol" panose="05050102010706020507" pitchFamily="18" charset="2"/>
              <a:buChar char=""/>
              <a:tabLst>
                <a:tab pos="630555" algn="l"/>
              </a:tabLst>
            </a:pPr>
            <a:r>
              <a:rPr lang="en-US" dirty="0"/>
              <a:t>use of low contrast cameras to detect </a:t>
            </a:r>
            <a:r>
              <a:rPr lang="en-US" dirty="0" smtClean="0"/>
              <a:t>UAVs</a:t>
            </a:r>
            <a:r>
              <a:rPr lang="en-US" dirty="0"/>
              <a:t>.</a:t>
            </a:r>
            <a:endParaRPr lang="en-US" dirty="0">
              <a:ea typeface="Times New Roman" panose="02020603050405020304" pitchFamily="18" charset="0"/>
            </a:endParaRPr>
          </a:p>
          <a:p>
            <a:pPr marR="88900" lvl="0" algn="just">
              <a:spcBef>
                <a:spcPts val="1400"/>
              </a:spcBef>
              <a:spcAft>
                <a:spcPts val="0"/>
              </a:spcAft>
              <a:tabLst>
                <a:tab pos="630555" algn="l"/>
              </a:tabLst>
            </a:pPr>
            <a:endParaRPr lang="ru-RU" dirty="0" smtClean="0">
              <a:latin typeface="+mn-lt"/>
              <a:ea typeface="Times New Roman" panose="02020603050405020304" pitchFamily="18" charset="0"/>
            </a:endParaRPr>
          </a:p>
          <a:p>
            <a:pPr marR="88900" lvl="0" algn="just">
              <a:spcBef>
                <a:spcPts val="1400"/>
              </a:spcBef>
              <a:spcAft>
                <a:spcPts val="0"/>
              </a:spcAft>
              <a:tabLst>
                <a:tab pos="630555" algn="l"/>
              </a:tabLst>
            </a:pPr>
            <a:endParaRPr lang="ru-RU" dirty="0" smtClean="0">
              <a:latin typeface="+mn-lt"/>
              <a:ea typeface="Times New Roman" panose="02020603050405020304" pitchFamily="18" charset="0"/>
            </a:endParaRPr>
          </a:p>
        </p:txBody>
      </p:sp>
      <p:pic>
        <p:nvPicPr>
          <p:cNvPr id="5" name="irc_mi" descr="http://www.eholot-expert.ru/upload/iblock/745/7453d7274e71732071ba01046b200e28.jpg"/>
          <p:cNvPicPr>
            <a:picLocks noChangeAspect="1" noChangeArrowheads="1"/>
          </p:cNvPicPr>
          <p:nvPr/>
        </p:nvPicPr>
        <p:blipFill>
          <a:blip r:embed="rId2" r:link="rId3" cstate="print"/>
          <a:srcRect/>
          <a:stretch>
            <a:fillRect/>
          </a:stretch>
        </p:blipFill>
        <p:spPr bwMode="auto">
          <a:xfrm>
            <a:off x="489044" y="3991286"/>
            <a:ext cx="1872208" cy="1105494"/>
          </a:xfrm>
          <a:prstGeom prst="rect">
            <a:avLst/>
          </a:prstGeom>
          <a:noFill/>
          <a:ln w="9525">
            <a:noFill/>
            <a:miter lim="800000"/>
            <a:headEnd/>
            <a:tailEnd/>
          </a:ln>
          <a:scene3d>
            <a:camera prst="orthographicFront"/>
            <a:lightRig rig="threePt" dir="t"/>
          </a:scene3d>
          <a:sp3d>
            <a:bevelT/>
          </a:sp3d>
        </p:spPr>
      </p:pic>
      <p:pic>
        <p:nvPicPr>
          <p:cNvPr id="6" name="Picture 13" descr="Безымянны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41" y="5229200"/>
            <a:ext cx="1872208" cy="150414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48680"/>
            <a:ext cx="1872208" cy="1368152"/>
          </a:xfrm>
          <a:prstGeom prst="rect">
            <a:avLst/>
          </a:prstGeom>
          <a:scene3d>
            <a:camera prst="orthographicFront"/>
            <a:lightRig rig="threePt" dir="t"/>
          </a:scene3d>
          <a:sp3d>
            <a:bevelT/>
          </a:sp3d>
        </p:spPr>
      </p:pic>
      <p:pic>
        <p:nvPicPr>
          <p:cNvPr id="1026" name="Picture 2" descr="&amp;mcy;&amp;vcy;&amp;dcy; - &amp;ncy;&amp;ocy;&amp;vcy;&amp;ocy;&amp;scy;&amp;tcy;&amp;icy; &amp;pcy;&amp;ocy; &amp;tcy;&amp;iecy;&amp;mcy;&amp;iecy; &amp;mcy;&amp;vcy;&amp;dcy;, &amp;acy;&amp;ncy;&amp;acy;&amp;lcy;&amp;icy;&amp;tcy;&amp;icy;&amp;kcy;&amp;acy;, &amp;scy;&amp;ocy;&amp;bcy;&amp;ycy;&amp;tcy;&amp;icy;&amp;yacy; &amp;vcy; &amp;Rcy;&amp;ocy;&amp;scy;&amp;scy;&amp;icy;&amp;icy; &amp;icy; &amp;vcy; &amp;mcy;&amp;icy;&amp;rcy;&amp;iecy;, &amp;dcy;&amp;icy;&amp;scy;&amp;kcy;&amp;ucy;&amp;scy;&amp;scy;&amp;icy;&amp;icy; &amp;ncy;&amp;acy; &amp;tcy;&amp;iecy;&amp;mcy;&amp;ucy; &amp;mcy;&amp;vcy;&amp;d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39" y="2137573"/>
            <a:ext cx="1902474" cy="143066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33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852936"/>
            <a:ext cx="7467600" cy="1143000"/>
          </a:xfrm>
          <a:effectLst>
            <a:outerShdw blurRad="50800" dist="38100" dir="2280000" sx="107000" sy="107000" algn="l" rotWithShape="0">
              <a:prstClr val="black">
                <a:alpha val="40000"/>
              </a:prstClr>
            </a:outerShdw>
          </a:effectLst>
        </p:spPr>
        <p:txBody>
          <a:bodyPr/>
          <a:lstStyle/>
          <a:p>
            <a:pPr algn="ctr"/>
            <a:r>
              <a:rPr lang="en-US" sz="4800" dirty="0" smtClean="0">
                <a:latin typeface="+mn-lt"/>
              </a:rPr>
              <a:t>Thank </a:t>
            </a:r>
            <a:r>
              <a:rPr lang="en-US" sz="4800" dirty="0">
                <a:latin typeface="+mn-lt"/>
              </a:rPr>
              <a:t>you for your </a:t>
            </a:r>
            <a:r>
              <a:rPr lang="en-US" sz="4800" dirty="0" smtClean="0">
                <a:latin typeface="+mn-lt"/>
              </a:rPr>
              <a:t/>
            </a:r>
            <a:br>
              <a:rPr lang="en-US" sz="4800" dirty="0" smtClean="0">
                <a:latin typeface="+mn-lt"/>
              </a:rPr>
            </a:br>
            <a:r>
              <a:rPr lang="en-US" sz="4800" dirty="0" smtClean="0">
                <a:latin typeface="+mn-lt"/>
              </a:rPr>
              <a:t>attention</a:t>
            </a:r>
            <a:r>
              <a:rPr lang="ru-RU" sz="4800" dirty="0" smtClean="0">
                <a:latin typeface="+mn-lt"/>
              </a:rPr>
              <a:t>!</a:t>
            </a:r>
            <a:endParaRPr lang="ru-RU" sz="4800" dirty="0">
              <a:latin typeface="+mn-lt"/>
            </a:endParaRPr>
          </a:p>
        </p:txBody>
      </p:sp>
    </p:spTree>
    <p:extLst>
      <p:ext uri="{BB962C8B-B14F-4D97-AF65-F5344CB8AC3E}">
        <p14:creationId xmlns:p14="http://schemas.microsoft.com/office/powerpoint/2010/main" val="309619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ru-RU" sz="3200" dirty="0" smtClean="0">
                <a:latin typeface="+mn-lt"/>
              </a:rPr>
              <a:t>1. </a:t>
            </a:r>
            <a:r>
              <a:rPr lang="en-US" sz="3200" dirty="0">
                <a:latin typeface="+mn-lt"/>
              </a:rPr>
              <a:t>State border surveillance</a:t>
            </a:r>
            <a:endParaRPr lang="ru-RU" sz="3200" dirty="0" smtClean="0">
              <a:latin typeface="+mn-lt"/>
            </a:endParaRPr>
          </a:p>
        </p:txBody>
      </p:sp>
      <p:pic>
        <p:nvPicPr>
          <p:cNvPr id="10" name="Picture 8" descr="C:\Documents and Settings\таня\Мои документы\Downloads\граница2.jpg"/>
          <p:cNvPicPr>
            <a:picLocks noChangeAspect="1" noChangeArrowheads="1"/>
          </p:cNvPicPr>
          <p:nvPr/>
        </p:nvPicPr>
        <p:blipFill>
          <a:blip r:embed="rId3"/>
          <a:srcRect/>
          <a:stretch>
            <a:fillRect/>
          </a:stretch>
        </p:blipFill>
        <p:spPr bwMode="auto">
          <a:xfrm>
            <a:off x="308334" y="1362036"/>
            <a:ext cx="8428079" cy="4752528"/>
          </a:xfrm>
          <a:prstGeom prst="rect">
            <a:avLst/>
          </a:prstGeom>
          <a:noFill/>
          <a:ln w="9525">
            <a:noFill/>
            <a:miter lim="800000"/>
            <a:headEnd/>
            <a:tailEnd/>
          </a:ln>
        </p:spPr>
      </p:pic>
      <p:pic>
        <p:nvPicPr>
          <p:cNvPr id="11" name="Picture 5" descr="^272A20B00F1EAE1C208A24150919ADE93C998C4E1CA0B66901^pimgpsh_fullsize_distr"/>
          <p:cNvPicPr>
            <a:picLocks noChangeAspect="1" noChangeArrowheads="1"/>
          </p:cNvPicPr>
          <p:nvPr/>
        </p:nvPicPr>
        <p:blipFill>
          <a:blip r:embed="rId4" cstate="print"/>
          <a:srcRect/>
          <a:stretch>
            <a:fillRect/>
          </a:stretch>
        </p:blipFill>
        <p:spPr bwMode="auto">
          <a:xfrm>
            <a:off x="2540655" y="1463007"/>
            <a:ext cx="1061501" cy="1883919"/>
          </a:xfrm>
          <a:prstGeom prst="rect">
            <a:avLst/>
          </a:prstGeom>
          <a:noFill/>
          <a:ln w="9525">
            <a:noFill/>
            <a:miter lim="800000"/>
            <a:headEnd/>
            <a:tailEnd/>
          </a:ln>
          <a:scene3d>
            <a:camera prst="orthographicFront"/>
            <a:lightRig rig="threePt" dir="t"/>
          </a:scene3d>
          <a:sp3d prstMaterial="plastic">
            <a:bevelT/>
            <a:bevelB/>
          </a:sp3d>
        </p:spPr>
      </p:pic>
      <p:pic>
        <p:nvPicPr>
          <p:cNvPr id="12" name="Picture 2" descr="111"/>
          <p:cNvPicPr>
            <a:picLocks noChangeAspect="1" noChangeArrowheads="1"/>
          </p:cNvPicPr>
          <p:nvPr/>
        </p:nvPicPr>
        <p:blipFill>
          <a:blip r:embed="rId5"/>
          <a:srcRect/>
          <a:stretch>
            <a:fillRect/>
          </a:stretch>
        </p:blipFill>
        <p:spPr bwMode="auto">
          <a:xfrm>
            <a:off x="1439159" y="3368490"/>
            <a:ext cx="2092631" cy="1439730"/>
          </a:xfrm>
          <a:prstGeom prst="rect">
            <a:avLst/>
          </a:prstGeom>
          <a:noFill/>
          <a:ln w="9525">
            <a:noFill/>
            <a:miter lim="800000"/>
            <a:headEnd/>
            <a:tailEnd/>
          </a:ln>
          <a:scene3d>
            <a:camera prst="orthographicFront"/>
            <a:lightRig rig="threePt" dir="t"/>
          </a:scene3d>
          <a:sp3d>
            <a:bevelT/>
          </a:sp3d>
        </p:spPr>
      </p:pic>
      <p:sp>
        <p:nvSpPr>
          <p:cNvPr id="13" name="Блок-схема: объединение 12"/>
          <p:cNvSpPr/>
          <p:nvPr/>
        </p:nvSpPr>
        <p:spPr>
          <a:xfrm rot="5400000">
            <a:off x="3725330" y="1650615"/>
            <a:ext cx="1384131" cy="163047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Блок-схема: объединение 13"/>
          <p:cNvSpPr/>
          <p:nvPr/>
        </p:nvSpPr>
        <p:spPr>
          <a:xfrm rot="5400000">
            <a:off x="6634513" y="4335473"/>
            <a:ext cx="1390570" cy="139717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Блок-схема: объединение 14"/>
          <p:cNvSpPr/>
          <p:nvPr/>
        </p:nvSpPr>
        <p:spPr>
          <a:xfrm rot="5400000">
            <a:off x="3556442" y="3253659"/>
            <a:ext cx="1422951" cy="147225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TextBox 15"/>
          <p:cNvSpPr txBox="1">
            <a:spLocks noChangeArrowheads="1"/>
          </p:cNvSpPr>
          <p:nvPr/>
        </p:nvSpPr>
        <p:spPr bwMode="auto">
          <a:xfrm>
            <a:off x="3851921" y="2220022"/>
            <a:ext cx="1603086" cy="369332"/>
          </a:xfrm>
          <a:prstGeom prst="rect">
            <a:avLst/>
          </a:prstGeom>
          <a:noFill/>
          <a:ln w="9525">
            <a:noFill/>
            <a:miter lim="800000"/>
            <a:headEnd/>
            <a:tailEnd/>
          </a:ln>
        </p:spPr>
        <p:txBody>
          <a:bodyPr wrap="square">
            <a:spAutoFit/>
          </a:bodyPr>
          <a:lstStyle/>
          <a:p>
            <a:r>
              <a:rPr lang="en-US" dirty="0"/>
              <a:t>up to</a:t>
            </a:r>
            <a:r>
              <a:rPr lang="ru-RU" dirty="0" smtClean="0"/>
              <a:t> 20 </a:t>
            </a:r>
            <a:r>
              <a:rPr lang="en-US" dirty="0" smtClean="0"/>
              <a:t>km</a:t>
            </a:r>
            <a:r>
              <a:rPr lang="ru-RU" dirty="0" smtClean="0"/>
              <a:t>.</a:t>
            </a:r>
            <a:endParaRPr lang="ru-RU" dirty="0"/>
          </a:p>
        </p:txBody>
      </p:sp>
      <p:sp>
        <p:nvSpPr>
          <p:cNvPr id="17" name="TextBox 16"/>
          <p:cNvSpPr txBox="1">
            <a:spLocks noChangeArrowheads="1"/>
          </p:cNvSpPr>
          <p:nvPr/>
        </p:nvSpPr>
        <p:spPr bwMode="auto">
          <a:xfrm>
            <a:off x="6652105" y="4835309"/>
            <a:ext cx="1441376" cy="369332"/>
          </a:xfrm>
          <a:prstGeom prst="rect">
            <a:avLst/>
          </a:prstGeom>
          <a:noFill/>
          <a:ln w="9525">
            <a:noFill/>
            <a:miter lim="800000"/>
            <a:headEnd/>
            <a:tailEnd/>
          </a:ln>
        </p:spPr>
        <p:txBody>
          <a:bodyPr wrap="square">
            <a:spAutoFit/>
          </a:bodyPr>
          <a:lstStyle/>
          <a:p>
            <a:r>
              <a:rPr lang="en-US" dirty="0"/>
              <a:t>up to</a:t>
            </a:r>
            <a:r>
              <a:rPr lang="ru-RU" dirty="0" smtClean="0"/>
              <a:t> 15 </a:t>
            </a:r>
            <a:r>
              <a:rPr lang="en-US" dirty="0" smtClean="0"/>
              <a:t>km</a:t>
            </a:r>
            <a:r>
              <a:rPr lang="ru-RU" dirty="0" smtClean="0"/>
              <a:t>.</a:t>
            </a:r>
            <a:endParaRPr lang="ru-RU" dirty="0"/>
          </a:p>
        </p:txBody>
      </p:sp>
      <p:sp>
        <p:nvSpPr>
          <p:cNvPr id="18" name="TextBox 17"/>
          <p:cNvSpPr txBox="1">
            <a:spLocks noChangeArrowheads="1"/>
          </p:cNvSpPr>
          <p:nvPr/>
        </p:nvSpPr>
        <p:spPr bwMode="auto">
          <a:xfrm>
            <a:off x="3776824" y="3768805"/>
            <a:ext cx="1368425" cy="369888"/>
          </a:xfrm>
          <a:prstGeom prst="rect">
            <a:avLst/>
          </a:prstGeom>
          <a:noFill/>
          <a:ln w="9525">
            <a:noFill/>
            <a:miter lim="800000"/>
            <a:headEnd/>
            <a:tailEnd/>
          </a:ln>
        </p:spPr>
        <p:txBody>
          <a:bodyPr>
            <a:spAutoFit/>
          </a:bodyPr>
          <a:lstStyle/>
          <a:p>
            <a:r>
              <a:rPr lang="en-US" dirty="0"/>
              <a:t>up to</a:t>
            </a:r>
            <a:r>
              <a:rPr lang="ru-RU" dirty="0" smtClean="0"/>
              <a:t> 9 </a:t>
            </a:r>
            <a:r>
              <a:rPr lang="en-US" dirty="0" smtClean="0"/>
              <a:t>km</a:t>
            </a:r>
            <a:r>
              <a:rPr lang="ru-RU" dirty="0" smtClean="0"/>
              <a:t>.</a:t>
            </a:r>
            <a:endParaRPr lang="ru-RU" dirty="0"/>
          </a:p>
        </p:txBody>
      </p:sp>
      <p:pic>
        <p:nvPicPr>
          <p:cNvPr id="19" name="Рисунок 18"/>
          <p:cNvPicPr>
            <a:picLocks noChangeAspect="1"/>
          </p:cNvPicPr>
          <p:nvPr/>
        </p:nvPicPr>
        <p:blipFill>
          <a:blip r:embed="rId6"/>
          <a:stretch>
            <a:fillRect/>
          </a:stretch>
        </p:blipFill>
        <p:spPr>
          <a:xfrm>
            <a:off x="496615" y="4898202"/>
            <a:ext cx="913567" cy="1064431"/>
          </a:xfrm>
          <a:prstGeom prst="rect">
            <a:avLst/>
          </a:prstGeom>
          <a:scene3d>
            <a:camera prst="orthographicFront"/>
            <a:lightRig rig="threePt" dir="t"/>
          </a:scene3d>
          <a:sp3d>
            <a:bevelT/>
          </a:sp3d>
        </p:spPr>
      </p:pic>
      <p:sp>
        <p:nvSpPr>
          <p:cNvPr id="20" name="Блок-схема: объединение 19"/>
          <p:cNvSpPr/>
          <p:nvPr/>
        </p:nvSpPr>
        <p:spPr>
          <a:xfrm rot="5400000">
            <a:off x="1622554" y="4665716"/>
            <a:ext cx="1265453" cy="163224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TextBox 20"/>
          <p:cNvSpPr txBox="1">
            <a:spLocks noChangeArrowheads="1"/>
          </p:cNvSpPr>
          <p:nvPr/>
        </p:nvSpPr>
        <p:spPr bwMode="auto">
          <a:xfrm>
            <a:off x="1775595" y="5245473"/>
            <a:ext cx="1368425" cy="369888"/>
          </a:xfrm>
          <a:prstGeom prst="rect">
            <a:avLst/>
          </a:prstGeom>
          <a:noFill/>
          <a:ln w="9525">
            <a:noFill/>
            <a:miter lim="800000"/>
            <a:headEnd/>
            <a:tailEnd/>
          </a:ln>
        </p:spPr>
        <p:txBody>
          <a:bodyPr>
            <a:spAutoFit/>
          </a:bodyPr>
          <a:lstStyle/>
          <a:p>
            <a:r>
              <a:rPr lang="en-US" dirty="0" smtClean="0"/>
              <a:t>up to</a:t>
            </a:r>
            <a:r>
              <a:rPr lang="ru-RU" dirty="0" smtClean="0"/>
              <a:t> 9 </a:t>
            </a:r>
            <a:r>
              <a:rPr lang="en-US" dirty="0" smtClean="0"/>
              <a:t>km</a:t>
            </a:r>
            <a:r>
              <a:rPr lang="ru-RU" dirty="0" smtClean="0"/>
              <a:t>.</a:t>
            </a:r>
            <a:endParaRPr lang="ru-RU" dirty="0"/>
          </a:p>
        </p:txBody>
      </p:sp>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2636" y="4474626"/>
            <a:ext cx="1398578" cy="1118862"/>
          </a:xfrm>
          <a:prstGeom prst="rect">
            <a:avLst/>
          </a:prstGeom>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03575" y="188913"/>
            <a:ext cx="5689600" cy="3744912"/>
          </a:xfrm>
        </p:spPr>
        <p:txBody>
          <a:bodyPr>
            <a:normAutofit fontScale="47500" lnSpcReduction="20000"/>
          </a:bodyPr>
          <a:lstStyle/>
          <a:p>
            <a:pPr marL="420624" indent="-384048" fontAlgn="auto">
              <a:spcAft>
                <a:spcPts val="0"/>
              </a:spcAft>
              <a:buFont typeface="Wingdings 2"/>
              <a:buNone/>
              <a:defRPr/>
            </a:pPr>
            <a:endParaRPr lang="ru-RU" b="1" dirty="0" smtClean="0"/>
          </a:p>
          <a:p>
            <a:pPr marL="36512" indent="0">
              <a:buNone/>
            </a:pPr>
            <a:r>
              <a:rPr lang="ru-RU" sz="3800" b="1" dirty="0"/>
              <a:t>1.1. </a:t>
            </a:r>
            <a:r>
              <a:rPr lang="en-US" sz="3800" b="1" dirty="0" smtClean="0"/>
              <a:t>Stationary </a:t>
            </a:r>
            <a:r>
              <a:rPr lang="en-US" sz="3800" b="1" dirty="0"/>
              <a:t>thermal-imaging equipment </a:t>
            </a:r>
            <a:endParaRPr lang="ru-RU" sz="3800" b="1" dirty="0"/>
          </a:p>
          <a:p>
            <a:pPr marL="420624" indent="-384048" fontAlgn="auto">
              <a:spcAft>
                <a:spcPts val="0"/>
              </a:spcAft>
              <a:buFont typeface="Wingdings 2"/>
              <a:buNone/>
              <a:defRPr/>
            </a:pPr>
            <a:endParaRPr lang="ru-RU" sz="2900" b="1" dirty="0" smtClean="0"/>
          </a:p>
          <a:p>
            <a:pPr marL="36512" indent="0">
              <a:buNone/>
            </a:pPr>
            <a:r>
              <a:rPr lang="en-US" sz="3800" b="1" dirty="0"/>
              <a:t>Designation</a:t>
            </a:r>
            <a:r>
              <a:rPr lang="en-US" sz="3800" b="1" dirty="0" smtClean="0"/>
              <a:t>:</a:t>
            </a:r>
            <a:endParaRPr lang="ru-RU" sz="3800" b="1" dirty="0" smtClean="0"/>
          </a:p>
          <a:p>
            <a:pPr marL="36512" indent="0">
              <a:buNone/>
            </a:pPr>
            <a:endParaRPr lang="ru-RU" sz="3400" b="1" dirty="0" smtClean="0"/>
          </a:p>
          <a:p>
            <a:pPr marL="36512" indent="0">
              <a:buNone/>
            </a:pPr>
            <a:endParaRPr lang="ru-RU" sz="3400" dirty="0"/>
          </a:p>
          <a:p>
            <a:pPr lvl="0"/>
            <a:r>
              <a:rPr lang="en-US" sz="3400" dirty="0"/>
              <a:t>24 x 7 area surveillance under any weather conditions;</a:t>
            </a:r>
            <a:endParaRPr lang="ru-RU" sz="3400" dirty="0"/>
          </a:p>
          <a:p>
            <a:pPr lvl="0"/>
            <a:r>
              <a:rPr lang="en-US" sz="3400" dirty="0"/>
              <a:t>detection of potentially hazardous target;</a:t>
            </a:r>
            <a:endParaRPr lang="ru-RU" sz="3400" dirty="0"/>
          </a:p>
          <a:p>
            <a:pPr lvl="0"/>
            <a:r>
              <a:rPr lang="en-US" sz="3400" dirty="0"/>
              <a:t>assessment of object movement; </a:t>
            </a:r>
            <a:endParaRPr lang="ru-RU" sz="3400" dirty="0"/>
          </a:p>
          <a:p>
            <a:pPr lvl="0"/>
            <a:r>
              <a:rPr lang="en-US" sz="3400" dirty="0"/>
              <a:t>ensuring early response to potential threat;</a:t>
            </a:r>
            <a:endParaRPr lang="ru-RU" sz="3400" dirty="0"/>
          </a:p>
          <a:p>
            <a:pPr lvl="0"/>
            <a:r>
              <a:rPr lang="en-US" sz="3400" dirty="0"/>
              <a:t>prevention of unauthorized perimeter crossing. </a:t>
            </a:r>
            <a:endParaRPr lang="ru-RU" sz="3400" dirty="0"/>
          </a:p>
          <a:p>
            <a:pPr marL="420624" indent="-384048" fontAlgn="auto">
              <a:spcAft>
                <a:spcPts val="0"/>
              </a:spcAft>
              <a:buFont typeface="Wingdings 2"/>
              <a:buNone/>
              <a:defRPr/>
            </a:pPr>
            <a:endParaRPr lang="ru-RU" sz="6400" dirty="0" smtClean="0"/>
          </a:p>
          <a:p>
            <a:pPr marL="420624" indent="-384048" fontAlgn="auto">
              <a:spcAft>
                <a:spcPts val="0"/>
              </a:spcAft>
              <a:buFont typeface="Wingdings 2"/>
              <a:buNone/>
              <a:defRPr/>
            </a:pPr>
            <a:endParaRPr lang="ru-RU" dirty="0" smtClean="0"/>
          </a:p>
          <a:p>
            <a:pPr marL="420624" indent="-384048" fontAlgn="auto">
              <a:spcAft>
                <a:spcPts val="0"/>
              </a:spcAft>
              <a:buFont typeface="Wingdings 2"/>
              <a:buNone/>
              <a:defRPr/>
            </a:pPr>
            <a:r>
              <a:rPr lang="ru-RU" b="1" dirty="0" smtClean="0"/>
              <a:t>  </a:t>
            </a:r>
            <a:endParaRPr lang="ru-RU" dirty="0"/>
          </a:p>
        </p:txBody>
      </p:sp>
      <p:sp>
        <p:nvSpPr>
          <p:cNvPr id="9219" name="TextBox 6"/>
          <p:cNvSpPr txBox="1">
            <a:spLocks noChangeArrowheads="1"/>
          </p:cNvSpPr>
          <p:nvPr/>
        </p:nvSpPr>
        <p:spPr bwMode="auto">
          <a:xfrm>
            <a:off x="3276600" y="692150"/>
            <a:ext cx="184150" cy="369888"/>
          </a:xfrm>
          <a:prstGeom prst="rect">
            <a:avLst/>
          </a:prstGeom>
          <a:noFill/>
          <a:ln w="9525">
            <a:noFill/>
            <a:miter lim="800000"/>
            <a:headEnd/>
            <a:tailEnd/>
          </a:ln>
        </p:spPr>
        <p:txBody>
          <a:bodyPr wrap="none">
            <a:spAutoFit/>
          </a:bodyPr>
          <a:lstStyle/>
          <a:p>
            <a:endParaRPr lang="ru-RU"/>
          </a:p>
        </p:txBody>
      </p:sp>
      <p:sp>
        <p:nvSpPr>
          <p:cNvPr id="9221" name="TextBox 10"/>
          <p:cNvSpPr txBox="1">
            <a:spLocks noChangeArrowheads="1"/>
          </p:cNvSpPr>
          <p:nvPr/>
        </p:nvSpPr>
        <p:spPr bwMode="auto">
          <a:xfrm>
            <a:off x="301783" y="3429000"/>
            <a:ext cx="8734713" cy="3108543"/>
          </a:xfrm>
          <a:prstGeom prst="rect">
            <a:avLst/>
          </a:prstGeom>
          <a:noFill/>
          <a:ln w="9525">
            <a:noFill/>
            <a:miter lim="800000"/>
            <a:headEnd/>
            <a:tailEnd/>
          </a:ln>
        </p:spPr>
        <p:txBody>
          <a:bodyPr wrap="square">
            <a:spAutoFit/>
          </a:bodyPr>
          <a:lstStyle/>
          <a:p>
            <a:r>
              <a:rPr lang="en-US" b="1" dirty="0"/>
              <a:t> Functionality</a:t>
            </a:r>
            <a:r>
              <a:rPr lang="en-US" b="1" dirty="0" smtClean="0"/>
              <a:t>:</a:t>
            </a:r>
            <a:endParaRPr lang="ru-RU" b="1" dirty="0" smtClean="0"/>
          </a:p>
          <a:p>
            <a:endParaRPr lang="ru-RU" sz="1600" dirty="0"/>
          </a:p>
          <a:p>
            <a:pPr marL="285750" lvl="0" indent="-285750">
              <a:buFont typeface="Wingdings" panose="05000000000000000000" pitchFamily="2" charset="2"/>
              <a:buChar char="ü"/>
            </a:pPr>
            <a:r>
              <a:rPr lang="en-US" sz="1600" dirty="0"/>
              <a:t>The detection range of our thermal imagers can reach 20 km enabling to react promptly to and prevent any potential threat.   </a:t>
            </a:r>
            <a:endParaRPr lang="ru-RU" sz="1600" dirty="0"/>
          </a:p>
          <a:p>
            <a:pPr marL="285750" lvl="0" indent="-285750">
              <a:buFont typeface="Wingdings" panose="05000000000000000000" pitchFamily="2" charset="2"/>
              <a:buChar char="ü"/>
            </a:pPr>
            <a:r>
              <a:rPr lang="en-US" sz="1600" dirty="0"/>
              <a:t>Thermal imagers can be operated under any lightning conditions, even in total </a:t>
            </a:r>
            <a:r>
              <a:rPr lang="en-US" sz="1600" dirty="0" smtClean="0"/>
              <a:t>darkness. They </a:t>
            </a:r>
            <a:r>
              <a:rPr lang="en-US" sz="1600" dirty="0"/>
              <a:t>are resilient to any light sources, </a:t>
            </a:r>
            <a:r>
              <a:rPr lang="en-US" sz="1600" dirty="0" err="1"/>
              <a:t>i</a:t>
            </a:r>
            <a:r>
              <a:rPr lang="en-US" sz="1600" dirty="0"/>
              <a:t>. e. it is impossible to “blind thermal imager” as it may happen with night vision devices. </a:t>
            </a:r>
            <a:endParaRPr lang="ru-RU" sz="1600" dirty="0"/>
          </a:p>
          <a:p>
            <a:pPr marL="342900" lvl="0" indent="-342900">
              <a:buFont typeface="Wingdings" panose="05000000000000000000" pitchFamily="2" charset="2"/>
              <a:buChar char="ü"/>
            </a:pPr>
            <a:r>
              <a:rPr lang="en-US" sz="1600" dirty="0"/>
              <a:t>Stable operation under adverse weather conditions is also ensured by special and additional devices (radar, seismic, oscillating, etc.). </a:t>
            </a:r>
            <a:endParaRPr lang="ru-RU" sz="1600" dirty="0"/>
          </a:p>
          <a:p>
            <a:pPr marL="285750" lvl="0" indent="-285750">
              <a:buFont typeface="Wingdings" panose="05000000000000000000" pitchFamily="2" charset="2"/>
              <a:buChar char="ü"/>
            </a:pPr>
            <a:r>
              <a:rPr lang="en-US" sz="1600" dirty="0"/>
              <a:t>Patterns of interaction between thermal imagers and other devices are developed individually to ensure maximum operational effectiveness of the whole complex.</a:t>
            </a:r>
            <a:endParaRPr lang="ru-RU" sz="1600" dirty="0"/>
          </a:p>
          <a:p>
            <a:endParaRPr lang="ru-RU"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66" y="837456"/>
            <a:ext cx="3059783" cy="2447826"/>
          </a:xfrm>
          <a:prstGeom prst="rect">
            <a:avLst/>
          </a:prstGeom>
          <a:scene3d>
            <a:camera prst="orthographicFront"/>
            <a:lightRig rig="threePt" dir="t"/>
          </a:scene3d>
          <a:sp3d prstMaterial="matte">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43174" y="260648"/>
            <a:ext cx="6286544" cy="6383062"/>
          </a:xfrm>
        </p:spPr>
        <p:txBody>
          <a:bodyPr>
            <a:normAutofit fontScale="70000" lnSpcReduction="20000"/>
          </a:bodyPr>
          <a:lstStyle/>
          <a:p>
            <a:pPr marL="36576" indent="0" fontAlgn="auto">
              <a:spcAft>
                <a:spcPts val="0"/>
              </a:spcAft>
              <a:buNone/>
              <a:defRPr/>
            </a:pPr>
            <a:r>
              <a:rPr lang="en-US" sz="2600" b="1" dirty="0" smtClean="0"/>
              <a:t>1.2. Radar-thermal </a:t>
            </a:r>
            <a:r>
              <a:rPr lang="en-US" sz="2600" b="1" dirty="0"/>
              <a:t>imaging station for remote control</a:t>
            </a:r>
            <a:endParaRPr lang="ru-RU" sz="2600" b="1" dirty="0" smtClean="0"/>
          </a:p>
          <a:p>
            <a:pPr marL="36576" indent="0" fontAlgn="auto">
              <a:spcAft>
                <a:spcPts val="0"/>
              </a:spcAft>
              <a:buNone/>
              <a:defRPr/>
            </a:pPr>
            <a:endParaRPr lang="ru-RU" sz="3300" b="1" dirty="0"/>
          </a:p>
          <a:p>
            <a:pPr marL="36576" indent="0" fontAlgn="auto">
              <a:spcAft>
                <a:spcPts val="0"/>
              </a:spcAft>
              <a:buNone/>
              <a:defRPr/>
            </a:pPr>
            <a:r>
              <a:rPr lang="en-US" sz="2600" b="1" dirty="0"/>
              <a:t>Designation</a:t>
            </a:r>
            <a:r>
              <a:rPr lang="ru-RU" sz="2600" b="1" dirty="0" smtClean="0"/>
              <a:t>:</a:t>
            </a:r>
          </a:p>
          <a:p>
            <a:pPr marL="420624" indent="-384048" algn="just" fontAlgn="auto">
              <a:spcAft>
                <a:spcPts val="0"/>
              </a:spcAft>
              <a:buNone/>
              <a:defRPr/>
            </a:pPr>
            <a:r>
              <a:rPr lang="ru-RU" sz="2300" dirty="0" smtClean="0"/>
              <a:t>      </a:t>
            </a:r>
            <a:r>
              <a:rPr lang="en-US" sz="2300" dirty="0"/>
              <a:t>24 x 7 visual and radar control over land, surface and air </a:t>
            </a:r>
            <a:r>
              <a:rPr lang="en-US" sz="2300" dirty="0" smtClean="0"/>
              <a:t>situation, including </a:t>
            </a:r>
            <a:r>
              <a:rPr lang="en-US" sz="2300" dirty="0"/>
              <a:t>long-range detection of different still or moving targets. Station is absolutely autonomous and does not require industrial electrical network or construction of communication lines.</a:t>
            </a:r>
            <a:r>
              <a:rPr lang="ru-RU" sz="2300" dirty="0" smtClean="0"/>
              <a:t> </a:t>
            </a:r>
          </a:p>
          <a:p>
            <a:pPr marL="420624" indent="-384048" algn="just" fontAlgn="auto">
              <a:spcAft>
                <a:spcPts val="0"/>
              </a:spcAft>
              <a:buNone/>
              <a:defRPr/>
            </a:pPr>
            <a:endParaRPr lang="ru-RU" sz="2300" dirty="0" smtClean="0"/>
          </a:p>
          <a:p>
            <a:pPr marL="36512" indent="0">
              <a:buNone/>
            </a:pPr>
            <a:r>
              <a:rPr lang="en-US" sz="2600" dirty="0" smtClean="0"/>
              <a:t>Radar-thermal imaging station for remote control is used for </a:t>
            </a:r>
            <a:r>
              <a:rPr lang="ru-RU" sz="2600" dirty="0" smtClean="0"/>
              <a:t> </a:t>
            </a:r>
            <a:r>
              <a:rPr lang="en-US" sz="2600" dirty="0" smtClean="0"/>
              <a:t>the following purposes:</a:t>
            </a:r>
            <a:endParaRPr lang="ru-RU" sz="2600" dirty="0" smtClean="0"/>
          </a:p>
          <a:p>
            <a:pPr marL="36512" indent="0">
              <a:buNone/>
            </a:pPr>
            <a:endParaRPr lang="ru-RU" sz="2300" dirty="0"/>
          </a:p>
          <a:p>
            <a:pPr lvl="0"/>
            <a:r>
              <a:rPr lang="en-US" sz="2300" dirty="0"/>
              <a:t>real-time intelligent video surveillance in wide open areas;</a:t>
            </a:r>
            <a:endParaRPr lang="ru-RU" sz="2300" dirty="0"/>
          </a:p>
          <a:p>
            <a:pPr lvl="0"/>
            <a:r>
              <a:rPr lang="en-US" sz="2300" dirty="0"/>
              <a:t>auto detection and tracking of targets by means of  pan-tilt video camera and thermal imager – operation in  video location mode</a:t>
            </a:r>
            <a:r>
              <a:rPr lang="en-US" sz="2300" dirty="0" smtClean="0"/>
              <a:t>;</a:t>
            </a:r>
            <a:r>
              <a:rPr lang="en-US" sz="2300" dirty="0"/>
              <a:t> </a:t>
            </a:r>
            <a:endParaRPr lang="ru-RU" sz="2300" dirty="0" smtClean="0"/>
          </a:p>
          <a:p>
            <a:pPr lvl="0"/>
            <a:r>
              <a:rPr lang="en-US" sz="2300" dirty="0" smtClean="0"/>
              <a:t>ensuring </a:t>
            </a:r>
            <a:r>
              <a:rPr lang="en-US" sz="2300" dirty="0"/>
              <a:t>station security;</a:t>
            </a:r>
            <a:endParaRPr lang="ru-RU" sz="2300" dirty="0"/>
          </a:p>
          <a:p>
            <a:pPr lvl="0"/>
            <a:r>
              <a:rPr lang="en-US" sz="2300" b="1" dirty="0"/>
              <a:t>autonomous power supply based on solar and wind energy;</a:t>
            </a:r>
            <a:endParaRPr lang="ru-RU" sz="2300" dirty="0"/>
          </a:p>
          <a:p>
            <a:pPr lvl="0"/>
            <a:r>
              <a:rPr lang="en-US" sz="2300" dirty="0"/>
              <a:t>setting communication channel with remote monitoring station.</a:t>
            </a:r>
            <a:endParaRPr lang="ru-RU" sz="2300" dirty="0"/>
          </a:p>
          <a:p>
            <a:pPr marL="36576" indent="0" fontAlgn="auto">
              <a:spcAft>
                <a:spcPts val="0"/>
              </a:spcAft>
              <a:buNone/>
              <a:defRPr/>
            </a:pPr>
            <a:endParaRPr lang="ru-RU" sz="3400" dirty="0" smtClean="0"/>
          </a:p>
          <a:p>
            <a:pPr marL="36512" indent="0">
              <a:buNone/>
            </a:pPr>
            <a:r>
              <a:rPr lang="en-US" sz="2600" b="1" dirty="0"/>
              <a:t>Application field:</a:t>
            </a:r>
            <a:endParaRPr lang="ru-RU" sz="2600" dirty="0"/>
          </a:p>
          <a:p>
            <a:r>
              <a:rPr lang="en-US" sz="2300" dirty="0"/>
              <a:t>Station is used for ensuring security of open areas and perimeters, approaches and routes towards important facilities that are far from station posts and is designed to serve as the basic or support line of </a:t>
            </a:r>
            <a:r>
              <a:rPr lang="en-US" sz="2300" dirty="0" smtClean="0"/>
              <a:t>security</a:t>
            </a:r>
            <a:r>
              <a:rPr lang="ru-RU" sz="2300" dirty="0" smtClean="0"/>
              <a:t>.</a:t>
            </a:r>
            <a:endParaRPr lang="ru-RU" sz="2300" dirty="0"/>
          </a:p>
        </p:txBody>
      </p:sp>
      <p:pic>
        <p:nvPicPr>
          <p:cNvPr id="11268" name="irc_mi" descr="http://www.mkis.su/docroot/filesup/u/gallery/APTN/APTN00.JPG"/>
          <p:cNvPicPr>
            <a:picLocks noChangeAspect="1" noChangeArrowheads="1"/>
          </p:cNvPicPr>
          <p:nvPr/>
        </p:nvPicPr>
        <p:blipFill>
          <a:blip r:embed="rId3" cstate="print"/>
          <a:srcRect/>
          <a:stretch>
            <a:fillRect/>
          </a:stretch>
        </p:blipFill>
        <p:spPr bwMode="auto">
          <a:xfrm>
            <a:off x="285720" y="260648"/>
            <a:ext cx="2169346" cy="2880320"/>
          </a:xfrm>
          <a:prstGeom prst="rect">
            <a:avLst/>
          </a:prstGeom>
          <a:noFill/>
          <a:ln w="9525">
            <a:noFill/>
            <a:miter lim="800000"/>
            <a:headEnd/>
            <a:tailEnd/>
          </a:ln>
          <a:scene3d>
            <a:camera prst="orthographicFront"/>
            <a:lightRig rig="threePt" dir="t"/>
          </a:scene3d>
          <a:sp3d>
            <a:bevelT/>
            <a:bevelB/>
          </a:sp3d>
        </p:spPr>
      </p:pic>
      <p:pic>
        <p:nvPicPr>
          <p:cNvPr id="1026" name="Picture 2" descr="^272A20B00F1EAE1C208A24150919ADE93C998C4E1CA0B66901^pimgpsh_fullsize_distr"/>
          <p:cNvPicPr>
            <a:picLocks noChangeAspect="1" noChangeArrowheads="1"/>
          </p:cNvPicPr>
          <p:nvPr/>
        </p:nvPicPr>
        <p:blipFill>
          <a:blip r:embed="rId4" cstate="print"/>
          <a:srcRect/>
          <a:stretch>
            <a:fillRect/>
          </a:stretch>
        </p:blipFill>
        <p:spPr bwMode="auto">
          <a:xfrm>
            <a:off x="282880" y="3389537"/>
            <a:ext cx="2172186" cy="3058963"/>
          </a:xfrm>
          <a:prstGeom prst="rect">
            <a:avLst/>
          </a:prstGeom>
          <a:noFill/>
          <a:ln w="9525">
            <a:noFill/>
            <a:miter lim="800000"/>
            <a:headEnd/>
            <a:tailEnd/>
          </a:ln>
          <a:scene3d>
            <a:camera prst="orthographicFront"/>
            <a:lightRig rig="threePt" dir="t"/>
          </a:scene3d>
          <a:sp3d>
            <a:bevelT/>
            <a:bevelB/>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35" y="162676"/>
            <a:ext cx="6154309" cy="6669360"/>
          </a:xfrm>
        </p:spPr>
        <p:txBody>
          <a:bodyPr>
            <a:normAutofit fontScale="25000" lnSpcReduction="20000"/>
          </a:bodyPr>
          <a:lstStyle/>
          <a:p>
            <a:pPr marL="36512" indent="0">
              <a:buNone/>
            </a:pPr>
            <a:r>
              <a:rPr lang="ru-RU" sz="7200" b="1" dirty="0" smtClean="0"/>
              <a:t>1.3</a:t>
            </a:r>
            <a:r>
              <a:rPr lang="ru-RU" sz="7200" b="1" dirty="0"/>
              <a:t>. </a:t>
            </a:r>
            <a:r>
              <a:rPr lang="en-US" sz="7200" b="1" dirty="0"/>
              <a:t>Mobile control stations installed on all-terrain vehicle </a:t>
            </a:r>
            <a:endParaRPr lang="ru-RU" sz="7200" dirty="0"/>
          </a:p>
          <a:p>
            <a:pPr marL="420624" indent="-384048" fontAlgn="auto">
              <a:spcAft>
                <a:spcPts val="0"/>
              </a:spcAft>
              <a:buNone/>
              <a:defRPr/>
            </a:pPr>
            <a:endParaRPr lang="ru-RU" sz="7200" b="1" dirty="0" smtClean="0"/>
          </a:p>
          <a:p>
            <a:pPr marL="420624" indent="-384048" fontAlgn="auto">
              <a:spcAft>
                <a:spcPts val="0"/>
              </a:spcAft>
              <a:buNone/>
              <a:defRPr/>
            </a:pPr>
            <a:r>
              <a:rPr lang="en-US" sz="7200" b="1" dirty="0"/>
              <a:t>Designation </a:t>
            </a:r>
            <a:r>
              <a:rPr lang="ru-RU" sz="7200" b="1" dirty="0" smtClean="0"/>
              <a:t>: </a:t>
            </a:r>
            <a:endParaRPr lang="ru-RU" sz="7200" b="1" dirty="0"/>
          </a:p>
          <a:p>
            <a:r>
              <a:rPr lang="en-US" sz="6400" b="1" dirty="0"/>
              <a:t>Surveillance of unprepared area sites </a:t>
            </a:r>
            <a:r>
              <a:rPr lang="en-US" sz="6400" b="1" dirty="0" smtClean="0"/>
              <a:t>(</a:t>
            </a:r>
            <a:r>
              <a:rPr lang="en-US" sz="6400" b="1" dirty="0"/>
              <a:t>long borders, temporary camps, etc.).</a:t>
            </a:r>
            <a:endParaRPr lang="ru-RU" sz="6400" b="1" dirty="0"/>
          </a:p>
          <a:p>
            <a:pPr marL="420624" indent="-384048" fontAlgn="auto">
              <a:spcAft>
                <a:spcPts val="0"/>
              </a:spcAft>
              <a:buNone/>
              <a:defRPr/>
            </a:pPr>
            <a:endParaRPr lang="ru-RU" sz="6500" b="1" dirty="0"/>
          </a:p>
          <a:p>
            <a:pPr marL="36512" indent="0">
              <a:buNone/>
            </a:pPr>
            <a:r>
              <a:rPr lang="en-US" sz="7200" b="1" dirty="0"/>
              <a:t>Functionality:</a:t>
            </a:r>
            <a:endParaRPr lang="ru-RU" sz="7200" b="1" dirty="0"/>
          </a:p>
          <a:p>
            <a:pPr lvl="0"/>
            <a:r>
              <a:rPr lang="en-US" sz="6500" b="1" dirty="0"/>
              <a:t>auto detection, recognition and tracking of targets by means of thermal imagers and video cameras under adverse weather conditions;</a:t>
            </a:r>
            <a:endParaRPr lang="ru-RU" sz="6500" b="1" dirty="0"/>
          </a:p>
          <a:p>
            <a:pPr lvl="0"/>
            <a:r>
              <a:rPr lang="en-US" sz="6500" b="1" dirty="0"/>
              <a:t>continuous automatic documenting of controlled environment;</a:t>
            </a:r>
            <a:endParaRPr lang="ru-RU" sz="6500" b="1" dirty="0"/>
          </a:p>
          <a:p>
            <a:pPr lvl="0"/>
            <a:r>
              <a:rPr lang="en-US" sz="6500" b="1" dirty="0"/>
              <a:t>operation as a part of automated technical control systems, including real-time information output;</a:t>
            </a:r>
            <a:endParaRPr lang="ru-RU" sz="6500" b="1" dirty="0"/>
          </a:p>
          <a:p>
            <a:pPr lvl="0"/>
            <a:r>
              <a:rPr lang="en-US" sz="6500" b="1" dirty="0"/>
              <a:t>covert movement of vehicle with the switched off headlights at night while using night driving systems;</a:t>
            </a:r>
            <a:endParaRPr lang="ru-RU" sz="6500" b="1" dirty="0"/>
          </a:p>
          <a:p>
            <a:pPr lvl="0"/>
            <a:r>
              <a:rPr lang="en-US" sz="6500" b="1" dirty="0"/>
              <a:t>movement across rugged terrain under any weather conditions.</a:t>
            </a:r>
            <a:endParaRPr lang="ru-RU" sz="6500" b="1" dirty="0"/>
          </a:p>
          <a:p>
            <a:pPr marL="420624" indent="-384048" fontAlgn="auto">
              <a:spcAft>
                <a:spcPts val="0"/>
              </a:spcAft>
              <a:buFont typeface="Wingdings 2"/>
              <a:buChar char=""/>
              <a:defRPr/>
            </a:pPr>
            <a:endParaRPr lang="ru-RU" sz="6400" b="1" dirty="0"/>
          </a:p>
          <a:p>
            <a:pPr marL="36512" indent="0">
              <a:buNone/>
            </a:pPr>
            <a:r>
              <a:rPr lang="en-US" sz="7200" b="1" dirty="0"/>
              <a:t>Mobile control station may include: </a:t>
            </a:r>
            <a:endParaRPr lang="ru-RU" sz="7200" b="1" dirty="0"/>
          </a:p>
          <a:p>
            <a:pPr lvl="0"/>
            <a:r>
              <a:rPr lang="en-US" sz="6400" b="1" dirty="0"/>
              <a:t>radar unit; </a:t>
            </a:r>
            <a:endParaRPr lang="ru-RU" sz="6400" b="1" dirty="0"/>
          </a:p>
          <a:p>
            <a:pPr lvl="0"/>
            <a:r>
              <a:rPr lang="en-US" sz="6400" b="1" dirty="0"/>
              <a:t>long-range optical electronic module;</a:t>
            </a:r>
            <a:endParaRPr lang="ru-RU" sz="6400" b="1" dirty="0"/>
          </a:p>
          <a:p>
            <a:pPr lvl="0"/>
            <a:r>
              <a:rPr lang="en-US" sz="6400" b="1" dirty="0"/>
              <a:t>all-terrain vehicle; </a:t>
            </a:r>
            <a:endParaRPr lang="ru-RU" sz="6400" b="1" dirty="0"/>
          </a:p>
          <a:p>
            <a:pPr lvl="0"/>
            <a:r>
              <a:rPr lang="en-US" sz="6400" b="1" dirty="0"/>
              <a:t>communication and data transfer complex;</a:t>
            </a:r>
            <a:endParaRPr lang="ru-RU" sz="6400" b="1" dirty="0"/>
          </a:p>
          <a:p>
            <a:pPr lvl="0"/>
            <a:r>
              <a:rPr lang="en-US" sz="6400" b="1" dirty="0"/>
              <a:t>autonomous power supply system;</a:t>
            </a:r>
            <a:endParaRPr lang="ru-RU" sz="6400" b="1" dirty="0"/>
          </a:p>
          <a:p>
            <a:pPr lvl="0"/>
            <a:r>
              <a:rPr lang="en-US" sz="6400" b="1" dirty="0"/>
              <a:t>personal security system;</a:t>
            </a:r>
            <a:endParaRPr lang="ru-RU" sz="6400" b="1" dirty="0"/>
          </a:p>
          <a:p>
            <a:pPr lvl="0"/>
            <a:r>
              <a:rPr lang="en-US" sz="6400" b="1" dirty="0"/>
              <a:t>automated workstation.</a:t>
            </a:r>
            <a:endParaRPr lang="ru-RU" sz="6400" b="1" dirty="0"/>
          </a:p>
        </p:txBody>
      </p:sp>
      <p:pic>
        <p:nvPicPr>
          <p:cNvPr id="3074" name="Picture 2" descr="111"/>
          <p:cNvPicPr>
            <a:picLocks noChangeAspect="1" noChangeArrowheads="1"/>
          </p:cNvPicPr>
          <p:nvPr/>
        </p:nvPicPr>
        <p:blipFill>
          <a:blip r:embed="rId3"/>
          <a:srcRect/>
          <a:stretch>
            <a:fillRect/>
          </a:stretch>
        </p:blipFill>
        <p:spPr bwMode="auto">
          <a:xfrm>
            <a:off x="6155373" y="332126"/>
            <a:ext cx="2839984" cy="1953909"/>
          </a:xfrm>
          <a:prstGeom prst="rect">
            <a:avLst/>
          </a:prstGeom>
          <a:noFill/>
          <a:ln w="9525">
            <a:noFill/>
            <a:miter lim="800000"/>
            <a:headEnd/>
            <a:tailEnd/>
          </a:ln>
          <a:scene3d>
            <a:camera prst="orthographicFront"/>
            <a:lightRig rig="threePt" dir="t"/>
          </a:scene3d>
          <a:sp3d>
            <a:bevelT/>
          </a:sp3d>
        </p:spPr>
      </p:pic>
      <p:pic>
        <p:nvPicPr>
          <p:cNvPr id="3075" name="Picture 3" descr="Безымянный"/>
          <p:cNvPicPr>
            <a:picLocks noChangeAspect="1" noChangeArrowheads="1"/>
          </p:cNvPicPr>
          <p:nvPr/>
        </p:nvPicPr>
        <p:blipFill>
          <a:blip r:embed="rId4"/>
          <a:srcRect/>
          <a:stretch>
            <a:fillRect/>
          </a:stretch>
        </p:blipFill>
        <p:spPr bwMode="auto">
          <a:xfrm>
            <a:off x="6154308" y="3356992"/>
            <a:ext cx="2841050" cy="2367004"/>
          </a:xfrm>
          <a:prstGeom prst="rect">
            <a:avLst/>
          </a:prstGeom>
          <a:noFill/>
          <a:ln w="9525">
            <a:noFill/>
            <a:miter lim="800000"/>
            <a:headEnd/>
            <a:tailEnd/>
          </a:ln>
          <a:scene3d>
            <a:camera prst="orthographicFront"/>
            <a:lightRig rig="threePt" dir="t"/>
          </a:scene3d>
          <a:sp3d>
            <a:bevelT/>
          </a:sp3d>
        </p:spPr>
      </p:pic>
      <p:sp>
        <p:nvSpPr>
          <p:cNvPr id="6" name="TextBox 5"/>
          <p:cNvSpPr txBox="1"/>
          <p:nvPr/>
        </p:nvSpPr>
        <p:spPr>
          <a:xfrm>
            <a:off x="6340993" y="2332224"/>
            <a:ext cx="2581834" cy="338554"/>
          </a:xfrm>
          <a:prstGeom prst="rect">
            <a:avLst/>
          </a:prstGeom>
          <a:noFill/>
        </p:spPr>
        <p:txBody>
          <a:bodyPr wrap="square" rtlCol="0">
            <a:spAutoFit/>
          </a:bodyPr>
          <a:lstStyle/>
          <a:p>
            <a:r>
              <a:rPr lang="ru-RU" sz="1600" dirty="0" smtClean="0"/>
              <a:t> </a:t>
            </a:r>
            <a:r>
              <a:rPr lang="en-US" sz="1600" dirty="0"/>
              <a:t>passenger car</a:t>
            </a:r>
            <a:endParaRPr lang="ru-RU" sz="1600" dirty="0"/>
          </a:p>
        </p:txBody>
      </p:sp>
      <p:sp>
        <p:nvSpPr>
          <p:cNvPr id="7" name="TextBox 6"/>
          <p:cNvSpPr txBox="1"/>
          <p:nvPr/>
        </p:nvSpPr>
        <p:spPr>
          <a:xfrm>
            <a:off x="6586463" y="5753147"/>
            <a:ext cx="2571736" cy="338554"/>
          </a:xfrm>
          <a:prstGeom prst="rect">
            <a:avLst/>
          </a:prstGeom>
          <a:noFill/>
        </p:spPr>
        <p:txBody>
          <a:bodyPr wrap="square" rtlCol="0">
            <a:spAutoFit/>
          </a:bodyPr>
          <a:lstStyle/>
          <a:p>
            <a:r>
              <a:rPr lang="en-US" sz="1600" dirty="0"/>
              <a:t>auto-truck</a:t>
            </a:r>
            <a:endParaRPr lang="ru-RU"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14290"/>
            <a:ext cx="7467600" cy="6643710"/>
          </a:xfrm>
        </p:spPr>
        <p:txBody>
          <a:bodyPr/>
          <a:lstStyle/>
          <a:p>
            <a:pPr>
              <a:buNone/>
            </a:pPr>
            <a:r>
              <a:rPr lang="ru-RU" sz="1800" b="1" dirty="0"/>
              <a:t>1.4. </a:t>
            </a:r>
            <a:r>
              <a:rPr lang="en-US" sz="1800" b="1" dirty="0"/>
              <a:t>Portable thermal-imaging equipment</a:t>
            </a:r>
            <a:endParaRPr lang="ru-RU" sz="1800" b="1" dirty="0" smtClean="0"/>
          </a:p>
          <a:p>
            <a:pPr>
              <a:buNone/>
            </a:pPr>
            <a:endParaRPr lang="ru-RU" sz="1600" b="1" dirty="0" smtClean="0"/>
          </a:p>
          <a:p>
            <a:pPr>
              <a:buNone/>
            </a:pPr>
            <a:r>
              <a:rPr lang="en-US" sz="1800" b="1" dirty="0" smtClean="0"/>
              <a:t>Designation </a:t>
            </a:r>
            <a:r>
              <a:rPr lang="ru-RU" sz="1800" b="1" dirty="0" smtClean="0"/>
              <a:t>:</a:t>
            </a:r>
            <a:endParaRPr lang="ru-RU" sz="1800" dirty="0" smtClean="0"/>
          </a:p>
          <a:p>
            <a:pPr marL="36512" indent="0" algn="just">
              <a:buNone/>
            </a:pPr>
            <a:r>
              <a:rPr lang="en-US" sz="1600" dirty="0"/>
              <a:t>This equipment is used for performing search and rescue operations, detecting targets, protecting representatives of law enforcement bodies, 24 x 7 monitoring of people and machinery location and movement under any weather conditions, detection of hidden and camouflaged objects on wide sites, performing covert surveillance, pursuing fugitives, ensuring safety of military </a:t>
            </a:r>
            <a:r>
              <a:rPr lang="en-US" sz="1600" dirty="0" smtClean="0"/>
              <a:t>personnel</a:t>
            </a:r>
            <a:r>
              <a:rPr lang="ru-RU" sz="1600" dirty="0" smtClean="0"/>
              <a:t>.</a:t>
            </a:r>
            <a:endParaRPr lang="ru-RU" sz="1600" dirty="0"/>
          </a:p>
          <a:p>
            <a:pPr marL="36512" indent="0">
              <a:buNone/>
            </a:pPr>
            <a:r>
              <a:rPr lang="ru-RU" sz="1600" b="1" dirty="0" smtClean="0"/>
              <a:t> </a:t>
            </a:r>
            <a:r>
              <a:rPr lang="en-US" sz="1800" b="1" dirty="0"/>
              <a:t>Advantages:</a:t>
            </a:r>
            <a:endParaRPr lang="ru-RU" sz="1800" dirty="0"/>
          </a:p>
          <a:p>
            <a:pPr lvl="0"/>
            <a:r>
              <a:rPr lang="en-US" sz="1600" dirty="0"/>
              <a:t>handy use in the field; </a:t>
            </a:r>
            <a:endParaRPr lang="ru-RU" sz="1600" dirty="0"/>
          </a:p>
          <a:p>
            <a:pPr lvl="0"/>
            <a:r>
              <a:rPr lang="en-US" sz="1600" dirty="0"/>
              <a:t>possibility to perform surveillance under all environmental conditions: in the presence of dust or smoke, in total darkness, avoiding image defocusing when external light sources appear. </a:t>
            </a:r>
            <a:endParaRPr lang="ru-RU" sz="1600" dirty="0"/>
          </a:p>
          <a:p>
            <a:pPr marL="36512" indent="0">
              <a:buNone/>
            </a:pPr>
            <a:r>
              <a:rPr lang="en-US" sz="1800" b="1" dirty="0" smtClean="0"/>
              <a:t>Characteristics</a:t>
            </a:r>
            <a:r>
              <a:rPr lang="en-US" sz="1800" b="1" dirty="0"/>
              <a:t>:</a:t>
            </a:r>
            <a:endParaRPr lang="ru-RU" sz="1800" dirty="0"/>
          </a:p>
          <a:p>
            <a:pPr lvl="0"/>
            <a:r>
              <a:rPr lang="en-US" sz="1600" dirty="0"/>
              <a:t>small size, high-strength;</a:t>
            </a:r>
            <a:endParaRPr lang="ru-RU" sz="1600" dirty="0"/>
          </a:p>
          <a:p>
            <a:pPr lvl="0"/>
            <a:r>
              <a:rPr lang="en-US" sz="1600" dirty="0"/>
              <a:t>quick focusing;</a:t>
            </a:r>
            <a:endParaRPr lang="ru-RU" sz="1600" dirty="0"/>
          </a:p>
          <a:p>
            <a:pPr lvl="0"/>
            <a:r>
              <a:rPr lang="en-US" sz="1600" dirty="0"/>
              <a:t>photo- and video recording;</a:t>
            </a:r>
            <a:endParaRPr lang="ru-RU" sz="1600" dirty="0"/>
          </a:p>
          <a:p>
            <a:pPr lvl="0"/>
            <a:r>
              <a:rPr lang="en-US" sz="1600" dirty="0"/>
              <a:t>high sensitivity;</a:t>
            </a:r>
            <a:endParaRPr lang="ru-RU" sz="1600" dirty="0"/>
          </a:p>
          <a:p>
            <a:pPr lvl="0"/>
            <a:r>
              <a:rPr lang="en-US" sz="1600" dirty="0"/>
              <a:t>operating temperature — from -30 °C to +60 °C;</a:t>
            </a:r>
            <a:endParaRPr lang="ru-RU" sz="1600" dirty="0"/>
          </a:p>
          <a:p>
            <a:pPr lvl="0"/>
            <a:r>
              <a:rPr lang="en-US" sz="1600" dirty="0"/>
              <a:t>flotation — does not sink;</a:t>
            </a:r>
            <a:endParaRPr lang="ru-RU" sz="1600" dirty="0"/>
          </a:p>
          <a:p>
            <a:pPr lvl="0"/>
            <a:r>
              <a:rPr lang="en-US" sz="1600" dirty="0"/>
              <a:t>human detection range from 2.0 km to 7.2 km. (depending on the version);</a:t>
            </a:r>
            <a:endParaRPr lang="ru-RU" sz="1600" dirty="0"/>
          </a:p>
          <a:p>
            <a:pPr lvl="0"/>
            <a:r>
              <a:rPr lang="en-US" sz="1600" dirty="0"/>
              <a:t>vehicle detection range from 3.0 km to 9.0 km. (depending on the version).</a:t>
            </a:r>
            <a:endParaRPr lang="ru-RU" sz="1600" dirty="0"/>
          </a:p>
          <a:p>
            <a:pPr>
              <a:buNone/>
            </a:pPr>
            <a:endParaRPr lang="ru-RU" dirty="0"/>
          </a:p>
        </p:txBody>
      </p:sp>
      <p:pic>
        <p:nvPicPr>
          <p:cNvPr id="4098" name="irc_mi" descr="http://www.eholot-expert.ru/upload/iblock/745/7453d7274e71732071ba01046b200e28.jpg"/>
          <p:cNvPicPr>
            <a:picLocks noChangeAspect="1" noChangeArrowheads="1"/>
          </p:cNvPicPr>
          <p:nvPr/>
        </p:nvPicPr>
        <p:blipFill>
          <a:blip r:embed="rId3" r:link="rId4" cstate="print"/>
          <a:srcRect/>
          <a:stretch>
            <a:fillRect/>
          </a:stretch>
        </p:blipFill>
        <p:spPr bwMode="auto">
          <a:xfrm>
            <a:off x="5652120" y="3717032"/>
            <a:ext cx="3167062" cy="1870075"/>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56" y="340291"/>
            <a:ext cx="9011344" cy="922114"/>
          </a:xfrm>
        </p:spPr>
        <p:txBody>
          <a:bodyPr/>
          <a:lstStyle/>
          <a:p>
            <a:r>
              <a:rPr lang="ru-RU" sz="3200" dirty="0" smtClean="0"/>
              <a:t/>
            </a:r>
            <a:br>
              <a:rPr lang="ru-RU" sz="3200" dirty="0" smtClean="0"/>
            </a:br>
            <a:r>
              <a:rPr lang="ru-RU" sz="3200" dirty="0" smtClean="0"/>
              <a:t/>
            </a:r>
            <a:br>
              <a:rPr lang="ru-RU" sz="3200" dirty="0" smtClean="0"/>
            </a:br>
            <a:r>
              <a:rPr lang="ru-RU" sz="3000" dirty="0" smtClean="0">
                <a:latin typeface="+mn-lt"/>
              </a:rPr>
              <a:t>2</a:t>
            </a:r>
            <a:r>
              <a:rPr lang="ru-RU" sz="3000" dirty="0">
                <a:latin typeface="+mn-lt"/>
              </a:rPr>
              <a:t>. </a:t>
            </a:r>
            <a:r>
              <a:rPr lang="en-US" sz="3000" dirty="0">
                <a:latin typeface="+mn-lt"/>
              </a:rPr>
              <a:t>Surveillance of particularly important facilities</a:t>
            </a:r>
            <a:r>
              <a:rPr lang="ru-RU" sz="3200" dirty="0" smtClean="0"/>
              <a:t/>
            </a:r>
            <a:br>
              <a:rPr lang="ru-RU" sz="3200" dirty="0" smtClean="0"/>
            </a:br>
            <a:r>
              <a:rPr lang="ru-RU" sz="3200" dirty="0"/>
              <a:t/>
            </a:r>
            <a:br>
              <a:rPr lang="ru-RU" sz="3200" dirty="0"/>
            </a:br>
            <a:r>
              <a:rPr lang="ru-RU" sz="3200" dirty="0"/>
              <a:t/>
            </a:r>
            <a:br>
              <a:rPr lang="ru-RU" sz="3200" dirty="0"/>
            </a:br>
            <a:endParaRPr lang="ru-RU" sz="3200" dirty="0"/>
          </a:p>
        </p:txBody>
      </p:sp>
      <p:pic>
        <p:nvPicPr>
          <p:cNvPr id="20" name="Рисунок 19"/>
          <p:cNvPicPr>
            <a:picLocks noChangeAspect="1"/>
          </p:cNvPicPr>
          <p:nvPr/>
        </p:nvPicPr>
        <p:blipFill>
          <a:blip r:embed="rId2"/>
          <a:stretch>
            <a:fillRect/>
          </a:stretch>
        </p:blipFill>
        <p:spPr>
          <a:xfrm>
            <a:off x="457200" y="1052736"/>
            <a:ext cx="8291264" cy="5219476"/>
          </a:xfrm>
          <a:prstGeom prst="rect">
            <a:avLst/>
          </a:prstGeom>
        </p:spPr>
      </p:pic>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153" y="4849951"/>
            <a:ext cx="1398578" cy="1167169"/>
          </a:xfrm>
          <a:prstGeom prst="rect">
            <a:avLst/>
          </a:prstGeom>
          <a:scene3d>
            <a:camera prst="orthographicFront"/>
            <a:lightRig rig="threePt" dir="t"/>
          </a:scene3d>
          <a:sp3d>
            <a:bevelT/>
          </a:sp3d>
        </p:spPr>
      </p:pic>
      <p:sp>
        <p:nvSpPr>
          <p:cNvPr id="22" name="Блок-схема: объединение 21"/>
          <p:cNvSpPr/>
          <p:nvPr/>
        </p:nvSpPr>
        <p:spPr>
          <a:xfrm rot="5400000">
            <a:off x="3615457" y="4706506"/>
            <a:ext cx="1450606" cy="145405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TextBox 22"/>
          <p:cNvSpPr txBox="1">
            <a:spLocks noChangeArrowheads="1"/>
          </p:cNvSpPr>
          <p:nvPr/>
        </p:nvSpPr>
        <p:spPr bwMode="auto">
          <a:xfrm>
            <a:off x="3689285" y="5248869"/>
            <a:ext cx="1595622" cy="369332"/>
          </a:xfrm>
          <a:prstGeom prst="rect">
            <a:avLst/>
          </a:prstGeom>
          <a:noFill/>
          <a:ln w="9525">
            <a:noFill/>
            <a:miter lim="800000"/>
            <a:headEnd/>
            <a:tailEnd/>
          </a:ln>
        </p:spPr>
        <p:txBody>
          <a:bodyPr wrap="square">
            <a:spAutoFit/>
          </a:bodyPr>
          <a:lstStyle/>
          <a:p>
            <a:r>
              <a:rPr lang="en-US" dirty="0"/>
              <a:t>up to</a:t>
            </a:r>
            <a:r>
              <a:rPr lang="ru-RU" dirty="0" smtClean="0"/>
              <a:t> 15 </a:t>
            </a:r>
            <a:r>
              <a:rPr lang="en-US" dirty="0"/>
              <a:t>km</a:t>
            </a:r>
            <a:r>
              <a:rPr lang="ru-RU" dirty="0" smtClean="0"/>
              <a:t>.</a:t>
            </a:r>
            <a:endParaRPr lang="ru-RU" dirty="0"/>
          </a:p>
        </p:txBody>
      </p:sp>
      <p:pic>
        <p:nvPicPr>
          <p:cNvPr id="24" name="Picture 13" descr="Безымянны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3915" y="1752066"/>
            <a:ext cx="941769" cy="90172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Блок-схема: объединение 24"/>
          <p:cNvSpPr/>
          <p:nvPr/>
        </p:nvSpPr>
        <p:spPr>
          <a:xfrm rot="16200000">
            <a:off x="5559852" y="1263209"/>
            <a:ext cx="1846432" cy="172883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TextBox 25"/>
          <p:cNvSpPr txBox="1">
            <a:spLocks noChangeArrowheads="1"/>
          </p:cNvSpPr>
          <p:nvPr/>
        </p:nvSpPr>
        <p:spPr bwMode="auto">
          <a:xfrm>
            <a:off x="5647206" y="1902266"/>
            <a:ext cx="1806709" cy="369332"/>
          </a:xfrm>
          <a:prstGeom prst="rect">
            <a:avLst/>
          </a:prstGeom>
          <a:noFill/>
          <a:ln w="9525">
            <a:noFill/>
            <a:miter lim="800000"/>
            <a:headEnd/>
            <a:tailEnd/>
          </a:ln>
        </p:spPr>
        <p:txBody>
          <a:bodyPr wrap="square">
            <a:spAutoFit/>
          </a:bodyPr>
          <a:lstStyle/>
          <a:p>
            <a:r>
              <a:rPr lang="en-US" dirty="0"/>
              <a:t>up to</a:t>
            </a:r>
            <a:r>
              <a:rPr lang="ru-RU" dirty="0" smtClean="0"/>
              <a:t> 100 </a:t>
            </a:r>
            <a:r>
              <a:rPr lang="en-US" dirty="0"/>
              <a:t>km</a:t>
            </a:r>
            <a:r>
              <a:rPr lang="ru-RU" dirty="0" smtClean="0"/>
              <a:t>.</a:t>
            </a:r>
            <a:endParaRPr lang="ru-RU" dirty="0"/>
          </a:p>
        </p:txBody>
      </p:sp>
      <p:pic>
        <p:nvPicPr>
          <p:cNvPr id="27" name="Рисунок 26"/>
          <p:cNvPicPr>
            <a:picLocks noChangeAspect="1"/>
          </p:cNvPicPr>
          <p:nvPr/>
        </p:nvPicPr>
        <p:blipFill>
          <a:blip r:embed="rId5"/>
          <a:stretch>
            <a:fillRect/>
          </a:stretch>
        </p:blipFill>
        <p:spPr>
          <a:xfrm>
            <a:off x="4908282" y="3050843"/>
            <a:ext cx="1038225" cy="1261903"/>
          </a:xfrm>
          <a:prstGeom prst="rect">
            <a:avLst/>
          </a:prstGeom>
          <a:scene3d>
            <a:camera prst="orthographicFront"/>
            <a:lightRig rig="threePt" dir="t"/>
          </a:scene3d>
          <a:sp3d>
            <a:bevelT/>
          </a:sp3d>
        </p:spPr>
      </p:pic>
      <p:sp>
        <p:nvSpPr>
          <p:cNvPr id="28" name="Блок-схема: объединение 27"/>
          <p:cNvSpPr/>
          <p:nvPr/>
        </p:nvSpPr>
        <p:spPr>
          <a:xfrm rot="16200000">
            <a:off x="3465895" y="3015506"/>
            <a:ext cx="1450608" cy="133257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 name="TextBox 28"/>
          <p:cNvSpPr txBox="1">
            <a:spLocks noChangeArrowheads="1"/>
          </p:cNvSpPr>
          <p:nvPr/>
        </p:nvSpPr>
        <p:spPr bwMode="auto">
          <a:xfrm>
            <a:off x="3489063" y="3477530"/>
            <a:ext cx="1368425" cy="369888"/>
          </a:xfrm>
          <a:prstGeom prst="rect">
            <a:avLst/>
          </a:prstGeom>
          <a:noFill/>
          <a:ln w="9525">
            <a:noFill/>
            <a:miter lim="800000"/>
            <a:headEnd/>
            <a:tailEnd/>
          </a:ln>
        </p:spPr>
        <p:txBody>
          <a:bodyPr>
            <a:spAutoFit/>
          </a:bodyPr>
          <a:lstStyle/>
          <a:p>
            <a:r>
              <a:rPr lang="en-US" dirty="0"/>
              <a:t>up to</a:t>
            </a:r>
            <a:r>
              <a:rPr lang="ru-RU" dirty="0" smtClean="0"/>
              <a:t> 9 </a:t>
            </a:r>
            <a:r>
              <a:rPr lang="en-US" dirty="0" smtClean="0"/>
              <a:t>km</a:t>
            </a:r>
            <a:r>
              <a:rPr lang="ru-RU" dirty="0" smtClean="0"/>
              <a:t>.</a:t>
            </a:r>
            <a:endParaRPr lang="ru-RU" dirty="0"/>
          </a:p>
        </p:txBody>
      </p:sp>
    </p:spTree>
    <p:extLst>
      <p:ext uri="{BB962C8B-B14F-4D97-AF65-F5344CB8AC3E}">
        <p14:creationId xmlns:p14="http://schemas.microsoft.com/office/powerpoint/2010/main" val="177482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3779912" y="404664"/>
            <a:ext cx="5112568" cy="6453335"/>
          </a:xfrm>
        </p:spPr>
        <p:txBody>
          <a:bodyPr/>
          <a:lstStyle/>
          <a:p>
            <a:pPr marL="36512" indent="0">
              <a:buNone/>
            </a:pPr>
            <a:r>
              <a:rPr lang="ru-RU" sz="1800" b="1" dirty="0"/>
              <a:t>2.1. </a:t>
            </a:r>
            <a:r>
              <a:rPr lang="en-US" sz="1800" b="1" dirty="0" smtClean="0"/>
              <a:t>Stationary </a:t>
            </a:r>
            <a:r>
              <a:rPr lang="en-US" sz="1800" b="1" dirty="0"/>
              <a:t>thermal-imaging </a:t>
            </a:r>
            <a:r>
              <a:rPr lang="en-US" sz="1800" b="1" dirty="0" smtClean="0"/>
              <a:t>equipment</a:t>
            </a:r>
            <a:endParaRPr lang="ru-RU" sz="1800" b="1" dirty="0" smtClean="0"/>
          </a:p>
          <a:p>
            <a:pPr marL="36512" indent="0">
              <a:buNone/>
            </a:pPr>
            <a:endParaRPr lang="en-US" sz="1600" b="1" dirty="0" smtClean="0"/>
          </a:p>
          <a:p>
            <a:pPr marL="36512" indent="0">
              <a:buNone/>
            </a:pPr>
            <a:r>
              <a:rPr lang="en-US" sz="1800" b="1" dirty="0" smtClean="0"/>
              <a:t>Designation:</a:t>
            </a:r>
            <a:endParaRPr lang="ru-RU" sz="1800" dirty="0"/>
          </a:p>
          <a:p>
            <a:pPr lvl="0"/>
            <a:r>
              <a:rPr lang="en-US" sz="1800" dirty="0" smtClean="0"/>
              <a:t>24 x 7 area surveillance under any weather conditions;</a:t>
            </a:r>
            <a:endParaRPr lang="ru-RU" sz="1800" dirty="0" smtClean="0"/>
          </a:p>
          <a:p>
            <a:pPr lvl="0"/>
            <a:r>
              <a:rPr lang="en-US" sz="1800" dirty="0" smtClean="0"/>
              <a:t>detection of potentially hazardous target;</a:t>
            </a:r>
            <a:endParaRPr lang="ru-RU" sz="1800" dirty="0" smtClean="0"/>
          </a:p>
          <a:p>
            <a:pPr lvl="0"/>
            <a:r>
              <a:rPr lang="en-US" sz="1800" dirty="0" smtClean="0"/>
              <a:t>assessment of object movement; </a:t>
            </a:r>
            <a:endParaRPr lang="ru-RU" sz="1800" dirty="0" smtClean="0"/>
          </a:p>
          <a:p>
            <a:pPr lvl="0"/>
            <a:r>
              <a:rPr lang="en-US" sz="1800" dirty="0" smtClean="0"/>
              <a:t>ensuring early response to potential threat;</a:t>
            </a:r>
            <a:endParaRPr lang="ru-RU" sz="1800" dirty="0" smtClean="0"/>
          </a:p>
          <a:p>
            <a:pPr lvl="0"/>
            <a:r>
              <a:rPr lang="en-US" sz="1800" dirty="0" smtClean="0"/>
              <a:t>prevention of unauthorized perimeter crossing. </a:t>
            </a:r>
            <a:endParaRPr lang="ru-RU" sz="1800" dirty="0" smtClean="0"/>
          </a:p>
          <a:p>
            <a:pPr lvl="0"/>
            <a:endParaRPr lang="ru-RU" sz="1600" dirty="0"/>
          </a:p>
          <a:p>
            <a:pPr marL="36512" indent="0">
              <a:buNone/>
            </a:pPr>
            <a:endParaRPr lang="en-US" sz="1600" dirty="0"/>
          </a:p>
          <a:p>
            <a:pPr marL="36512" indent="0">
              <a:buNone/>
            </a:pPr>
            <a:r>
              <a:rPr lang="en-US" sz="1600" b="1" dirty="0"/>
              <a:t> </a:t>
            </a:r>
            <a:r>
              <a:rPr lang="en-US" sz="1600" b="1" dirty="0" smtClean="0"/>
              <a:t>     </a:t>
            </a:r>
            <a:r>
              <a:rPr lang="en-US" sz="1800" b="1" dirty="0" smtClean="0"/>
              <a:t>Stationary </a:t>
            </a:r>
            <a:r>
              <a:rPr lang="en-US" sz="1800" b="1" dirty="0"/>
              <a:t>thermal-imaging equipment </a:t>
            </a:r>
            <a:r>
              <a:rPr lang="en-US" sz="1800" dirty="0"/>
              <a:t>for perimeter protection can be used together </a:t>
            </a:r>
            <a:r>
              <a:rPr lang="en-US" sz="1800" dirty="0" smtClean="0"/>
              <a:t>with </a:t>
            </a:r>
            <a:r>
              <a:rPr lang="en-US" sz="1800" dirty="0"/>
              <a:t>other means of detection (vibration, radar, etc.);</a:t>
            </a:r>
            <a:br>
              <a:rPr lang="en-US" sz="1800" dirty="0"/>
            </a:br>
            <a:r>
              <a:rPr lang="en-US" sz="1800" dirty="0"/>
              <a:t>      It can be used for protection of water surfaces adjacent to the protected area;</a:t>
            </a:r>
          </a:p>
          <a:p>
            <a:pPr marL="36512" lvl="0" indent="0">
              <a:buNone/>
            </a:pPr>
            <a:endParaRPr lang="ru-RU" sz="1600" dirty="0"/>
          </a:p>
          <a:p>
            <a:pPr marL="36512" lvl="0" indent="0">
              <a:buNone/>
            </a:pPr>
            <a:endParaRPr lang="ru-RU" sz="1600" dirty="0"/>
          </a:p>
          <a:p>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37" y="908720"/>
            <a:ext cx="3248093" cy="2598473"/>
          </a:xfrm>
          <a:prstGeom prst="rect">
            <a:avLst/>
          </a:prstGeom>
          <a:scene3d>
            <a:camera prst="orthographicFront"/>
            <a:lightRig rig="threePt" dir="t"/>
          </a:scene3d>
          <a:sp3d>
            <a:bevelT/>
          </a:sp3d>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56" y="3789040"/>
            <a:ext cx="3248093" cy="259847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58739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3051233" cy="280059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4480519" y="1124744"/>
            <a:ext cx="4309931" cy="1908215"/>
          </a:xfrm>
          <a:prstGeom prst="rect">
            <a:avLst/>
          </a:prstGeom>
        </p:spPr>
        <p:txBody>
          <a:bodyPr wrap="square">
            <a:spAutoFit/>
          </a:bodyPr>
          <a:lstStyle/>
          <a:p>
            <a:r>
              <a:rPr lang="ru-RU" b="1" dirty="0" smtClean="0"/>
              <a:t>2.2</a:t>
            </a:r>
            <a:r>
              <a:rPr lang="ru-RU" b="1" dirty="0"/>
              <a:t>. </a:t>
            </a:r>
            <a:r>
              <a:rPr lang="en-US" b="1" dirty="0"/>
              <a:t>High contrast camera</a:t>
            </a:r>
            <a:endParaRPr lang="ru-RU" dirty="0"/>
          </a:p>
          <a:p>
            <a:pPr marL="180340" marR="90170" indent="180340" algn="just">
              <a:spcAft>
                <a:spcPts val="0"/>
              </a:spcAft>
            </a:pPr>
            <a:endParaRPr lang="ru-RU" b="1" dirty="0"/>
          </a:p>
          <a:p>
            <a:pPr marL="180340" marR="90170" indent="180340" algn="just">
              <a:spcAft>
                <a:spcPts val="0"/>
              </a:spcAft>
            </a:pPr>
            <a:r>
              <a:rPr lang="en-US" sz="1600" dirty="0">
                <a:latin typeface="+mn-lt"/>
              </a:rPr>
              <a:t>High contrast camera is used to detect and identify small and ultra-small targets (for example, UAVs). This device can be used both independently and as a part of optical location complex</a:t>
            </a:r>
            <a:r>
              <a:rPr lang="ru-RU" sz="1600" dirty="0" smtClean="0">
                <a:latin typeface="+mn-lt"/>
                <a:cs typeface="+mn-cs"/>
              </a:rPr>
              <a:t>. </a:t>
            </a:r>
            <a:endParaRPr lang="ru-RU" sz="1600" dirty="0">
              <a:latin typeface="+mn-lt"/>
              <a:cs typeface="+mn-cs"/>
            </a:endParaRPr>
          </a:p>
        </p:txBody>
      </p:sp>
      <p:sp>
        <p:nvSpPr>
          <p:cNvPr id="13" name="Прямоугольник 12"/>
          <p:cNvSpPr/>
          <p:nvPr/>
        </p:nvSpPr>
        <p:spPr>
          <a:xfrm>
            <a:off x="323528" y="3637303"/>
            <a:ext cx="8466922" cy="3108543"/>
          </a:xfrm>
          <a:prstGeom prst="rect">
            <a:avLst/>
          </a:prstGeom>
        </p:spPr>
        <p:txBody>
          <a:bodyPr wrap="square">
            <a:spAutoFit/>
          </a:bodyPr>
          <a:lstStyle/>
          <a:p>
            <a:pPr marL="899160" marR="88900" algn="just">
              <a:spcBef>
                <a:spcPts val="1400"/>
              </a:spcBef>
              <a:spcAft>
                <a:spcPts val="0"/>
              </a:spcAft>
            </a:pPr>
            <a:r>
              <a:rPr lang="en-US" b="1" dirty="0" smtClean="0"/>
              <a:t>Function:</a:t>
            </a:r>
            <a:endParaRPr lang="ru-RU" b="1" dirty="0">
              <a:latin typeface="+mn-lt"/>
              <a:cs typeface="+mn-cs"/>
            </a:endParaRPr>
          </a:p>
          <a:p>
            <a:pPr marL="36576" marR="90170" algn="just" fontAlgn="auto">
              <a:spcBef>
                <a:spcPts val="0"/>
              </a:spcBef>
              <a:spcAft>
                <a:spcPts val="0"/>
              </a:spcAft>
              <a:buClr>
                <a:schemeClr val="accent1"/>
              </a:buClr>
              <a:buSzPct val="80000"/>
              <a:defRPr/>
            </a:pPr>
            <a:r>
              <a:rPr lang="ru-RU" sz="1600" dirty="0">
                <a:latin typeface="+mn-lt"/>
                <a:cs typeface="+mn-cs"/>
              </a:rPr>
              <a:t> </a:t>
            </a:r>
            <a:r>
              <a:rPr lang="en-US" sz="1600" dirty="0"/>
              <a:t>Camera operation algorithm is passive and does not have signature unlike any other radar systems. Use of spaced cameras for achieving stereo effect ensures precise determination of coordinates and distance to the object under surveillance which allows cameras to be used as target designation for the air defense systems.</a:t>
            </a:r>
            <a:endParaRPr lang="ru-RU" sz="1600" dirty="0"/>
          </a:p>
          <a:p>
            <a:pPr marL="36576" marR="90170" algn="just" fontAlgn="auto">
              <a:spcBef>
                <a:spcPts val="0"/>
              </a:spcBef>
              <a:spcAft>
                <a:spcPts val="0"/>
              </a:spcAft>
              <a:buClr>
                <a:schemeClr val="accent1"/>
              </a:buClr>
              <a:buSzPct val="80000"/>
              <a:defRPr/>
            </a:pPr>
            <a:endParaRPr lang="ru-RU" sz="1600" dirty="0">
              <a:latin typeface="+mn-lt"/>
              <a:cs typeface="+mn-cs"/>
            </a:endParaRPr>
          </a:p>
          <a:p>
            <a:r>
              <a:rPr lang="ru-RU" sz="1600" dirty="0" smtClean="0">
                <a:latin typeface="+mn-lt"/>
                <a:cs typeface="+mn-cs"/>
              </a:rPr>
              <a:t> </a:t>
            </a:r>
            <a:r>
              <a:rPr lang="en-US" b="1" dirty="0"/>
              <a:t>Application field: </a:t>
            </a:r>
            <a:endParaRPr lang="ru-RU" dirty="0"/>
          </a:p>
          <a:p>
            <a:r>
              <a:rPr lang="en-US" sz="1600" dirty="0"/>
              <a:t> </a:t>
            </a:r>
            <a:endParaRPr lang="ru-RU" sz="1600" dirty="0"/>
          </a:p>
          <a:p>
            <a:pPr marL="285750" lvl="0" indent="-285750">
              <a:buFont typeface="Wingdings" panose="05000000000000000000" pitchFamily="2" charset="2"/>
              <a:buChar char="ü"/>
            </a:pPr>
            <a:r>
              <a:rPr lang="en-US" sz="1600" dirty="0"/>
              <a:t>UAV detection (up to 15 km – small UAVs, up to 25 km – medium-sized);</a:t>
            </a:r>
            <a:endParaRPr lang="ru-RU" sz="1600" dirty="0"/>
          </a:p>
          <a:p>
            <a:pPr marL="285750" lvl="0" indent="-285750">
              <a:buFont typeface="Wingdings" panose="05000000000000000000" pitchFamily="2" charset="2"/>
              <a:buChar char="ü"/>
            </a:pPr>
            <a:r>
              <a:rPr lang="en-US" sz="1600" dirty="0"/>
              <a:t>detection of satellites and aircrafts;</a:t>
            </a:r>
            <a:endParaRPr lang="ru-RU" sz="1600" dirty="0"/>
          </a:p>
          <a:p>
            <a:pPr marL="285750" lvl="0" indent="-285750">
              <a:buFont typeface="Wingdings" panose="05000000000000000000" pitchFamily="2" charset="2"/>
              <a:buChar char="ü"/>
            </a:pPr>
            <a:r>
              <a:rPr lang="en-US" sz="1600" dirty="0"/>
              <a:t>detection of cruise missiles and ballistic missile warheads;</a:t>
            </a:r>
            <a:endParaRPr lang="ru-RU" sz="1600" dirty="0"/>
          </a:p>
          <a:p>
            <a:pPr marL="285750" lvl="0" indent="-285750">
              <a:buFont typeface="Wingdings" panose="05000000000000000000" pitchFamily="2" charset="2"/>
              <a:buChar char="ü"/>
            </a:pPr>
            <a:r>
              <a:rPr lang="en-US" sz="1600" dirty="0"/>
              <a:t>surveillance in conditions of fog, smoke or created smoke screens.</a:t>
            </a:r>
            <a:endParaRPr lang="ru-RU" sz="1600" dirty="0">
              <a:effectLst/>
            </a:endParaRPr>
          </a:p>
        </p:txBody>
      </p:sp>
    </p:spTree>
    <p:extLst>
      <p:ext uri="{BB962C8B-B14F-4D97-AF65-F5344CB8AC3E}">
        <p14:creationId xmlns:p14="http://schemas.microsoft.com/office/powerpoint/2010/main" val="31214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TotalTime>
  <Words>731</Words>
  <Application>Microsoft Office PowerPoint</Application>
  <PresentationFormat>Экран (4:3)</PresentationFormat>
  <Paragraphs>155</Paragraphs>
  <Slides>15</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Franklin Gothic Book</vt:lpstr>
      <vt:lpstr>Symbol</vt:lpstr>
      <vt:lpstr>Times New Roman</vt:lpstr>
      <vt:lpstr>Wingdings</vt:lpstr>
      <vt:lpstr>Wingdings 2</vt:lpstr>
      <vt:lpstr>Техническая</vt:lpstr>
      <vt:lpstr>Presentation of equipment.   </vt:lpstr>
      <vt:lpstr>1. State border surveillance</vt:lpstr>
      <vt:lpstr>Презентация PowerPoint</vt:lpstr>
      <vt:lpstr>Презентация PowerPoint</vt:lpstr>
      <vt:lpstr>Презентация PowerPoint</vt:lpstr>
      <vt:lpstr>Презентация PowerPoint</vt:lpstr>
      <vt:lpstr>  2. Surveillance of particularly important facilities   </vt:lpstr>
      <vt:lpstr>Презентация PowerPoint</vt:lpstr>
      <vt:lpstr>Презентация PowerPoint</vt:lpstr>
      <vt:lpstr>Презентация PowerPoint</vt:lpstr>
      <vt:lpstr>3. Airport surveillance</vt:lpstr>
      <vt:lpstr>Презентация PowerPoint</vt:lpstr>
      <vt:lpstr>4. Port surveillance</vt:lpstr>
      <vt:lpstr>Презентация PowerPoint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продукции  компании «НПО «АМБ»</dc:title>
  <dc:creator>manager</dc:creator>
  <cp:lastModifiedBy>fort812@yandex.ru</cp:lastModifiedBy>
  <cp:revision>56</cp:revision>
  <dcterms:created xsi:type="dcterms:W3CDTF">2015-06-08T10:50:04Z</dcterms:created>
  <dcterms:modified xsi:type="dcterms:W3CDTF">2015-06-16T10:25:18Z</dcterms:modified>
</cp:coreProperties>
</file>