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88255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95535" y="1315317"/>
            <a:ext cx="8352930" cy="279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4800">
                <a:solidFill>
                  <a:srgbClr val="748AAB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ArMAW Armaturen GmbH</a:t>
            </a:r>
          </a:p>
          <a:p>
            <a:pPr algn="ctr">
              <a:defRPr sz="3600">
                <a:solidFill>
                  <a:srgbClr val="74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Valve-engineering for future</a:t>
            </a:r>
          </a:p>
          <a:p>
            <a:pPr algn="ctr">
              <a:defRPr sz="5400"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  <a:p>
            <a:pPr algn="ctr">
              <a:defRPr sz="2000">
                <a:solidFill>
                  <a:srgbClr val="2A15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decisions for localization of the leading world technologies</a:t>
            </a:r>
          </a:p>
          <a:p>
            <a:pPr algn="ctr">
              <a:defRPr sz="2000">
                <a:solidFill>
                  <a:srgbClr val="2A15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Wife in your t</a:t>
            </a:r>
          </a:p>
        </p:txBody>
      </p:sp>
      <p:sp>
        <p:nvSpPr>
          <p:cNvPr id="113" name="Shape 113"/>
          <p:cNvSpPr/>
          <p:nvPr/>
        </p:nvSpPr>
        <p:spPr>
          <a:xfrm>
            <a:off x="3851919" y="5745162"/>
            <a:ext cx="132326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r>
              <a:t>Berlin, 2017</a:t>
            </a:r>
          </a:p>
        </p:txBody>
      </p:sp>
      <p:pic>
        <p:nvPicPr>
          <p:cNvPr id="11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6256" y="165133"/>
            <a:ext cx="1947187" cy="665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B5A06F11-FA44-4D48-83EC-3F65A77709AC-L0-001.png"/>
          <p:cNvPicPr>
            <a:picLocks noChangeAspect="1"/>
          </p:cNvPicPr>
          <p:nvPr/>
        </p:nvPicPr>
        <p:blipFill>
          <a:blip r:embed="rId3">
            <a:extLst/>
          </a:blip>
          <a:srcRect l="3933" t="5765" r="9177" b="9345"/>
          <a:stretch>
            <a:fillRect/>
          </a:stretch>
        </p:blipFill>
        <p:spPr>
          <a:xfrm>
            <a:off x="278129" y="4927878"/>
            <a:ext cx="1036731" cy="1801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484639" y="1268759"/>
            <a:ext cx="8352930" cy="548101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FontTx/>
              <a:buChar char="-"/>
              <a:defRPr sz="1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Plunger valves </a:t>
            </a:r>
            <a:r>
              <a:rPr sz="1600" b="0">
                <a:solidFill>
                  <a:srgbClr val="2A1500"/>
                </a:solidFill>
              </a:rPr>
              <a:t>It is applied for antisuge of devices on annual pipelines, as the control valve. the main competitor </a:t>
            </a:r>
            <a:r>
              <a:rPr sz="1600" b="0">
                <a:solidFill>
                  <a:srgbClr val="000000"/>
                </a:solidFill>
              </a:rPr>
              <a:t>- </a:t>
            </a:r>
            <a:r>
              <a:rPr sz="1600">
                <a:solidFill>
                  <a:srgbClr val="2A1500"/>
                </a:solidFill>
              </a:rPr>
              <a:t>"Mokveld" Holland </a:t>
            </a:r>
          </a:p>
          <a:p>
            <a:pPr marL="0" indent="0">
              <a:spcBef>
                <a:spcPts val="300"/>
              </a:spcBef>
              <a:buSzTx/>
              <a:buNone/>
              <a:defRPr sz="16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                     </a:t>
            </a:r>
          </a:p>
          <a:p>
            <a:pPr marL="0" indent="0">
              <a:spcBef>
                <a:spcPts val="300"/>
              </a:spcBef>
              <a:buSzTx/>
              <a:buNone/>
              <a:defRPr sz="16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                              </a:t>
            </a:r>
            <a:r>
              <a:rPr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rPr>
              <a:t>DN 50 – 2000 mm, PN 10 – 250 bar</a:t>
            </a:r>
          </a:p>
        </p:txBody>
      </p:sp>
      <p:pic>
        <p:nvPicPr>
          <p:cNvPr id="195" name="image33.png" descr="C:\Users\Abramov\Desktop\RV+SA30.1+GS400.jpg"/>
          <p:cNvPicPr>
            <a:picLocks noChangeAspect="1"/>
          </p:cNvPicPr>
          <p:nvPr/>
        </p:nvPicPr>
        <p:blipFill>
          <a:blip r:embed="rId2">
            <a:extLst/>
          </a:blip>
          <a:srcRect l="19146" t="26357" r="34186" b="39535"/>
          <a:stretch>
            <a:fillRect/>
          </a:stretch>
        </p:blipFill>
        <p:spPr>
          <a:xfrm>
            <a:off x="457199" y="2924943"/>
            <a:ext cx="4236360" cy="3096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34.jpeg" descr="C:\Users\Abramov\Desktop\RV_DN300_PN100_Maßblatt-Model.jpg"/>
          <p:cNvPicPr>
            <a:picLocks noChangeAspect="1"/>
          </p:cNvPicPr>
          <p:nvPr/>
        </p:nvPicPr>
        <p:blipFill>
          <a:blip r:embed="rId3">
            <a:extLst/>
          </a:blip>
          <a:srcRect l="18954" t="6984" r="18953" b="3198"/>
          <a:stretch>
            <a:fillRect/>
          </a:stretch>
        </p:blipFill>
        <p:spPr>
          <a:xfrm>
            <a:off x="4860032" y="2780928"/>
            <a:ext cx="3487063" cy="3565424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97" name="Shape 197"/>
          <p:cNvSpPr/>
          <p:nvPr/>
        </p:nvSpPr>
        <p:spPr>
          <a:xfrm>
            <a:off x="0" y="980728"/>
            <a:ext cx="9144000" cy="90001"/>
          </a:xfrm>
          <a:prstGeom prst="rect">
            <a:avLst/>
          </a:prstGeom>
          <a:gradFill>
            <a:gsLst>
              <a:gs pos="10000">
                <a:srgbClr val="1C629C"/>
              </a:gs>
              <a:gs pos="42000">
                <a:schemeClr val="accent3">
                  <a:lumOff val="44000"/>
                </a:schemeClr>
              </a:gs>
              <a:gs pos="62000">
                <a:srgbClr val="002060"/>
              </a:gs>
              <a:gs pos="82000">
                <a:srgbClr val="A7D8E7"/>
              </a:gs>
              <a:gs pos="95000">
                <a:srgbClr val="0070C0"/>
              </a:gs>
            </a:gsLst>
            <a:lin ang="13500000"/>
          </a:gra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323527" y="259563"/>
            <a:ext cx="82296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3600">
                <a:solidFill>
                  <a:srgbClr val="74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Main products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xfrm rot="10800000">
            <a:off x="467543" y="980728"/>
            <a:ext cx="8352930" cy="72009"/>
          </a:xfrm>
          <a:prstGeom prst="rect">
            <a:avLst/>
          </a:prstGeom>
        </p:spPr>
        <p:txBody>
          <a:bodyPr/>
          <a:lstStyle/>
          <a:p>
            <a:pPr marL="363538" indent="-363538">
              <a:buSzTx/>
              <a:buNone/>
              <a:tabLst>
                <a:tab pos="355600" algn="l"/>
              </a:tabLst>
              <a:defRPr sz="1200"/>
            </a:pPr>
            <a:endParaRPr/>
          </a:p>
          <a:p>
            <a:pPr marL="0" indent="0">
              <a:buSzTx/>
              <a:buNone/>
              <a:defRPr sz="1200"/>
            </a:pPr>
            <a:endParaRPr/>
          </a:p>
          <a:p>
            <a:pPr marL="0" indent="0">
              <a:spcBef>
                <a:spcPts val="200"/>
              </a:spcBef>
              <a:buSzTx/>
              <a:buNone/>
              <a:defRPr sz="1200"/>
            </a:pPr>
            <a:r>
              <a:t>	</a:t>
            </a:r>
          </a:p>
          <a:p>
            <a:pPr marL="0" indent="0">
              <a:spcBef>
                <a:spcPts val="200"/>
              </a:spcBef>
              <a:buSzTx/>
              <a:buNone/>
              <a:defRPr sz="1200"/>
            </a:pPr>
            <a:r>
              <a:t>        </a:t>
            </a:r>
          </a:p>
          <a:p>
            <a:pPr marL="0" indent="0">
              <a:spcBef>
                <a:spcPts val="200"/>
              </a:spcBef>
              <a:buSzTx/>
              <a:buNone/>
              <a:defRPr sz="1200"/>
            </a:pPr>
            <a:r>
              <a:t>  </a:t>
            </a:r>
          </a:p>
        </p:txBody>
      </p:sp>
      <p:graphicFrame>
        <p:nvGraphicFramePr>
          <p:cNvPr id="201" name="Table 201"/>
          <p:cNvGraphicFramePr/>
          <p:nvPr/>
        </p:nvGraphicFramePr>
        <p:xfrm>
          <a:off x="251521" y="953720"/>
          <a:ext cx="8640961" cy="549961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14066"/>
                <a:gridCol w="814066"/>
                <a:gridCol w="568149"/>
                <a:gridCol w="330714"/>
                <a:gridCol w="398553"/>
                <a:gridCol w="398553"/>
                <a:gridCol w="390072"/>
                <a:gridCol w="279835"/>
                <a:gridCol w="330714"/>
                <a:gridCol w="407030"/>
                <a:gridCol w="407030"/>
                <a:gridCol w="381593"/>
                <a:gridCol w="330714"/>
                <a:gridCol w="305274"/>
                <a:gridCol w="305274"/>
                <a:gridCol w="254396"/>
                <a:gridCol w="254396"/>
                <a:gridCol w="228956"/>
                <a:gridCol w="288315"/>
                <a:gridCol w="288315"/>
                <a:gridCol w="296795"/>
                <a:gridCol w="296795"/>
                <a:gridCol w="271355"/>
              </a:tblGrid>
              <a:tr h="181433">
                <a:tc gridSpan="18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ArMAW Valves</a:t>
                      </a:r>
                    </a:p>
                  </a:txBody>
                  <a:tcPr marL="7867" marR="7867" marT="7867" marB="786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7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7867" marR="7867" marT="7867" marB="7867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7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7867" marR="7867" marT="7867" marB="7867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7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7867" marR="7867" marT="7867" marB="7867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7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7867" marR="7867" marT="7867" marB="7867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7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7867" marR="7867" marT="7867" marB="7867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904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PN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Body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7">
                  <a:txBody>
                    <a:bodyPr/>
                    <a:lstStyle/>
                    <a:p>
                      <a:pPr algn="ctr">
                        <a:defRPr sz="9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9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Connection type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b" horzOverflow="overflow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Actuator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522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 rowSpan="16">
                  <a:txBody>
                    <a:bodyPr/>
                    <a:lstStyle/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9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8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8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 iron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carbon steel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high-temper. 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steel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low temper. 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Steel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stainless 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steel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flanged ends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Welded ends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Luge type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Wafer type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7867" marR="7867" marT="7867" marB="7867" anchor="ctr" horzOverflow="overflow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Handwheel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Electric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Pneumatic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Hydraulic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26B0A"/>
                    </a:solidFill>
                  </a:tcPr>
                </a:tc>
              </a:tr>
              <a:tr h="17603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defRPr sz="7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l">
                        <a:defRPr sz="9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</a:txBody>
                  <a:tcPr marL="7867" marR="7867" marT="7867" marB="7867" anchor="ctr" horzOverflow="overflow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293633">
                <a:tc row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Shut-off</a:t>
                      </a:r>
                    </a:p>
                  </a:txBody>
                  <a:tcPr marL="7867" marR="7867" marT="7867" marB="7867" anchor="ctr" horzOverflow="overflow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Butterfly </a:t>
                      </a:r>
                    </a:p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valve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ABS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6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7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Segment-valve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ATS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5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7823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Non-slam nozzle check valves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429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3633">
                <a:tc rowSpan="8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 valves</a:t>
                      </a:r>
                    </a:p>
                  </a:txBody>
                  <a:tcPr marL="7867" marR="7867" marT="7867" marB="7867" anchor="ctr" horzOverflow="overflow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Butterfly
valve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ABC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6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7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Segment-valve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ATC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5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0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Plunger valve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ARV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 sz="1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Control valve </a:t>
                      </a:r>
                      <a:r>
                        <a:rPr sz="900"/>
                        <a:t>(straight, angle)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AVD, AVE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7867" marR="7867" marT="7867" marB="7867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2" name="Shape 202"/>
          <p:cNvSpPr/>
          <p:nvPr/>
        </p:nvSpPr>
        <p:spPr>
          <a:xfrm>
            <a:off x="0" y="836712"/>
            <a:ext cx="9144000" cy="90001"/>
          </a:xfrm>
          <a:prstGeom prst="rect">
            <a:avLst/>
          </a:prstGeom>
          <a:gradFill>
            <a:gsLst>
              <a:gs pos="10000">
                <a:srgbClr val="1C629C"/>
              </a:gs>
              <a:gs pos="42000">
                <a:schemeClr val="accent3">
                  <a:lumOff val="44000"/>
                </a:schemeClr>
              </a:gs>
              <a:gs pos="62000">
                <a:srgbClr val="002060"/>
              </a:gs>
              <a:gs pos="82000">
                <a:srgbClr val="A7D8E7"/>
              </a:gs>
              <a:gs pos="95000">
                <a:srgbClr val="0070C0"/>
              </a:gs>
            </a:gsLst>
            <a:lin ang="13500000"/>
          </a:gra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493712" y="115548"/>
            <a:ext cx="82296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600">
                <a:solidFill>
                  <a:srgbClr val="74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Short range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0" y="980728"/>
            <a:ext cx="9144000" cy="90001"/>
          </a:xfrm>
          <a:prstGeom prst="rect">
            <a:avLst/>
          </a:prstGeom>
          <a:gradFill>
            <a:gsLst>
              <a:gs pos="10000">
                <a:srgbClr val="1C629C"/>
              </a:gs>
              <a:gs pos="42000">
                <a:schemeClr val="accent3">
                  <a:lumOff val="44000"/>
                </a:schemeClr>
              </a:gs>
              <a:gs pos="62000">
                <a:srgbClr val="002060"/>
              </a:gs>
              <a:gs pos="82000">
                <a:srgbClr val="A7D8E7"/>
              </a:gs>
              <a:gs pos="95000">
                <a:srgbClr val="0070C0"/>
              </a:gs>
            </a:gsLst>
            <a:lin ang="13500000"/>
          </a:gra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590871" y="197655"/>
            <a:ext cx="82296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600">
                <a:solidFill>
                  <a:srgbClr val="74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Processes of collaboration </a:t>
            </a:r>
          </a:p>
        </p:txBody>
      </p:sp>
      <p:sp>
        <p:nvSpPr>
          <p:cNvPr id="207" name="Shape 207"/>
          <p:cNvSpPr/>
          <p:nvPr/>
        </p:nvSpPr>
        <p:spPr>
          <a:xfrm rot="1498535">
            <a:off x="4329843" y="1625138"/>
            <a:ext cx="391045" cy="30390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1115616" y="1321261"/>
            <a:ext cx="2669456" cy="650241"/>
          </a:xfrm>
          <a:prstGeom prst="rect">
            <a:avLst/>
          </a:prstGeom>
          <a:ln w="1905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tabLst>
                <a:tab pos="355600" algn="l"/>
              </a:tabLst>
              <a:defRPr sz="1400">
                <a:solidFill>
                  <a:srgbClr val="2A15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The choice of the interesting nomenclature</a:t>
            </a:r>
          </a:p>
        </p:txBody>
      </p:sp>
      <p:sp>
        <p:nvSpPr>
          <p:cNvPr id="209" name="Shape 209"/>
          <p:cNvSpPr/>
          <p:nvPr/>
        </p:nvSpPr>
        <p:spPr>
          <a:xfrm>
            <a:off x="1115616" y="2355171"/>
            <a:ext cx="2669456" cy="650241"/>
          </a:xfrm>
          <a:prstGeom prst="rect">
            <a:avLst/>
          </a:prstGeom>
          <a:solidFill>
            <a:srgbClr val="F8F8F8">
              <a:alpha val="40000"/>
            </a:srgbClr>
          </a:solidFill>
          <a:ln w="1905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tabLst>
                <a:tab pos="355600" algn="l"/>
              </a:tabLst>
              <a:defRPr sz="1400">
                <a:solidFill>
                  <a:srgbClr val="2A15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Signature of the Joint Venture contract</a:t>
            </a:r>
          </a:p>
        </p:txBody>
      </p:sp>
      <p:sp>
        <p:nvSpPr>
          <p:cNvPr id="210" name="Shape 210"/>
          <p:cNvSpPr/>
          <p:nvPr/>
        </p:nvSpPr>
        <p:spPr>
          <a:xfrm>
            <a:off x="5330182" y="2918410"/>
            <a:ext cx="3094247" cy="42396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2700"/>
              </a:lnSpc>
              <a:tabLst>
                <a:tab pos="355600" algn="l"/>
              </a:tabLst>
              <a:defRPr sz="1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Determination of a prototype</a:t>
            </a:r>
          </a:p>
        </p:txBody>
      </p:sp>
      <p:sp>
        <p:nvSpPr>
          <p:cNvPr id="211" name="Shape 211"/>
          <p:cNvSpPr/>
          <p:nvPr/>
        </p:nvSpPr>
        <p:spPr>
          <a:xfrm>
            <a:off x="755576" y="3397934"/>
            <a:ext cx="3384377" cy="872491"/>
          </a:xfrm>
          <a:prstGeom prst="rect">
            <a:avLst/>
          </a:prstGeom>
          <a:solidFill>
            <a:schemeClr val="accent3">
              <a:lumOff val="44000"/>
              <a:alpha val="50195"/>
            </a:schemeClr>
          </a:solidFill>
          <a:ln w="1905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tabLst>
                <a:tab pos="355600" algn="l"/>
              </a:tabLst>
              <a:defRPr sz="1200">
                <a:solidFill>
                  <a:srgbClr val="2A15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Provision of documentation on a sample manufacture of the prototype on  your own capacities or in cooperation</a:t>
            </a:r>
          </a:p>
        </p:txBody>
      </p:sp>
      <p:sp>
        <p:nvSpPr>
          <p:cNvPr id="212" name="Shape 212"/>
          <p:cNvSpPr/>
          <p:nvPr/>
        </p:nvSpPr>
        <p:spPr>
          <a:xfrm>
            <a:off x="5330180" y="3926521"/>
            <a:ext cx="3094248" cy="42396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2700"/>
              </a:lnSpc>
              <a:tabLst>
                <a:tab pos="355600" algn="l"/>
              </a:tabLst>
              <a:defRPr sz="1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Testing of the prototype</a:t>
            </a:r>
          </a:p>
        </p:txBody>
      </p:sp>
      <p:sp>
        <p:nvSpPr>
          <p:cNvPr id="213" name="Shape 213"/>
          <p:cNvSpPr/>
          <p:nvPr/>
        </p:nvSpPr>
        <p:spPr>
          <a:xfrm>
            <a:off x="755576" y="4581128"/>
            <a:ext cx="3384377" cy="586741"/>
          </a:xfrm>
          <a:prstGeom prst="rect">
            <a:avLst/>
          </a:prstGeom>
          <a:solidFill>
            <a:schemeClr val="accent3">
              <a:lumOff val="44000"/>
              <a:alpha val="50195"/>
            </a:schemeClr>
          </a:solidFill>
          <a:ln w="1905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tabLst>
                <a:tab pos="355600" algn="l"/>
              </a:tabLst>
              <a:defRPr sz="1200">
                <a:solidFill>
                  <a:srgbClr val="2A15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Transfer of a set of documentation on all chosen number of products</a:t>
            </a:r>
          </a:p>
        </p:txBody>
      </p:sp>
      <p:sp>
        <p:nvSpPr>
          <p:cNvPr id="214" name="Shape 214"/>
          <p:cNvSpPr/>
          <p:nvPr/>
        </p:nvSpPr>
        <p:spPr>
          <a:xfrm>
            <a:off x="5324137" y="4725144"/>
            <a:ext cx="3100291" cy="766865"/>
          </a:xfrm>
          <a:prstGeom prst="rect">
            <a:avLst/>
          </a:prstGeom>
          <a:ln w="1905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2700"/>
              </a:lnSpc>
              <a:tabLst>
                <a:tab pos="355600" algn="l"/>
              </a:tabLst>
              <a:defRPr sz="1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Maintenance of statement on serial production</a:t>
            </a:r>
          </a:p>
        </p:txBody>
      </p:sp>
      <p:sp>
        <p:nvSpPr>
          <p:cNvPr id="215" name="Shape 215"/>
          <p:cNvSpPr/>
          <p:nvPr/>
        </p:nvSpPr>
        <p:spPr>
          <a:xfrm>
            <a:off x="5300827" y="5805263"/>
            <a:ext cx="3123602" cy="586741"/>
          </a:xfrm>
          <a:prstGeom prst="rect">
            <a:avLst/>
          </a:prstGeom>
          <a:solidFill>
            <a:schemeClr val="accent3">
              <a:lumOff val="44000"/>
              <a:alpha val="50195"/>
            </a:schemeClr>
          </a:solidFill>
          <a:ln w="1905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tabLst>
                <a:tab pos="355600" algn="l"/>
              </a:tabLst>
              <a:defRPr sz="1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Consultations for optimization of production and decrease of cost value</a:t>
            </a:r>
          </a:p>
        </p:txBody>
      </p:sp>
      <p:sp>
        <p:nvSpPr>
          <p:cNvPr id="216" name="Shape 216"/>
          <p:cNvSpPr/>
          <p:nvPr/>
        </p:nvSpPr>
        <p:spPr>
          <a:xfrm rot="1498535">
            <a:off x="4329696" y="2849307"/>
            <a:ext cx="391045" cy="30320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 rot="8750786">
            <a:off x="4803707" y="2181793"/>
            <a:ext cx="382512" cy="309167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 rot="1498535">
            <a:off x="4331675" y="3956746"/>
            <a:ext cx="391045" cy="31258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 rot="1498535">
            <a:off x="4331675" y="4937100"/>
            <a:ext cx="391045" cy="31258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 rot="1498535">
            <a:off x="4331675" y="5873205"/>
            <a:ext cx="391045" cy="31258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 rot="8750786">
            <a:off x="4805689" y="3277060"/>
            <a:ext cx="379044" cy="309167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 rot="8750786">
            <a:off x="4796532" y="4398055"/>
            <a:ext cx="368534" cy="309167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 rot="8750786">
            <a:off x="4778057" y="5379199"/>
            <a:ext cx="385623" cy="309167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24" name="image3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6391" y="1237003"/>
            <a:ext cx="643984" cy="703039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5347132" y="1916589"/>
            <a:ext cx="3077297" cy="423966"/>
          </a:xfrm>
          <a:prstGeom prst="rect">
            <a:avLst/>
          </a:prstGeom>
          <a:ln w="1905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2700"/>
              </a:lnSpc>
              <a:tabLst>
                <a:tab pos="355600" algn="l"/>
              </a:tabLst>
              <a:defRPr sz="1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Contract details discussion</a:t>
            </a:r>
          </a:p>
        </p:txBody>
      </p:sp>
      <p:pic>
        <p:nvPicPr>
          <p:cNvPr id="226" name="image3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9832" y="5846559"/>
            <a:ext cx="1234975" cy="822802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1115615" y="5533781"/>
            <a:ext cx="2669456" cy="326391"/>
          </a:xfrm>
          <a:prstGeom prst="rect">
            <a:avLst/>
          </a:prstGeom>
          <a:ln w="1905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tabLst>
                <a:tab pos="355600" algn="l"/>
              </a:tabLst>
              <a:defRPr sz="1400">
                <a:solidFill>
                  <a:srgbClr val="2A15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Personnel training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231"/>
          <p:cNvGrpSpPr/>
          <p:nvPr/>
        </p:nvGrpSpPr>
        <p:grpSpPr>
          <a:xfrm>
            <a:off x="0" y="188640"/>
            <a:ext cx="9144000" cy="810081"/>
            <a:chOff x="0" y="0"/>
            <a:chExt cx="9144000" cy="810080"/>
          </a:xfrm>
        </p:grpSpPr>
        <p:sp>
          <p:nvSpPr>
            <p:cNvPr id="229" name="Shape 229"/>
            <p:cNvSpPr/>
            <p:nvPr/>
          </p:nvSpPr>
          <p:spPr>
            <a:xfrm>
              <a:off x="1779260" y="0"/>
              <a:ext cx="5757756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600">
                  <a:solidFill>
                    <a:srgbClr val="74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Contact  information 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720080"/>
              <a:ext cx="9144000" cy="90001"/>
            </a:xfrm>
            <a:prstGeom prst="rect">
              <a:avLst/>
            </a:prstGeom>
            <a:gradFill flip="none" rotWithShape="1">
              <a:gsLst>
                <a:gs pos="10000">
                  <a:srgbClr val="1C629C"/>
                </a:gs>
                <a:gs pos="42000">
                  <a:srgbClr val="CCCCCC"/>
                </a:gs>
                <a:gs pos="64999">
                  <a:srgbClr val="406EA6"/>
                </a:gs>
                <a:gs pos="85000">
                  <a:srgbClr val="666666"/>
                </a:gs>
              </a:gsLst>
              <a:lin ang="135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232" name="Shape 232"/>
          <p:cNvSpPr/>
          <p:nvPr/>
        </p:nvSpPr>
        <p:spPr>
          <a:xfrm>
            <a:off x="1199759" y="1412775"/>
            <a:ext cx="658126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80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Sales and marketing department</a:t>
            </a:r>
          </a:p>
        </p:txBody>
      </p:sp>
      <p:pic>
        <p:nvPicPr>
          <p:cNvPr id="233" name="image37.png" descr="C:\Program Files\Microsoft Office\MEDIA\CAGCAT10\j0293236.wm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408" y="2301739"/>
            <a:ext cx="1565454" cy="1154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3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130" y="2446573"/>
            <a:ext cx="911259" cy="911259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2033212" y="2550824"/>
            <a:ext cx="308454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50000"/>
              </a:lnSpc>
              <a:defRPr sz="280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+7(905) 222-42-</a:t>
            </a:r>
            <a:r>
              <a:rPr>
                <a:solidFill>
                  <a:srgbClr val="17375E"/>
                </a:solidFill>
              </a:rPr>
              <a:t>59</a:t>
            </a:r>
          </a:p>
        </p:txBody>
      </p:sp>
      <p:pic>
        <p:nvPicPr>
          <p:cNvPr id="236" name="image3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3913" y="3861048"/>
            <a:ext cx="989815" cy="64956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2150501" y="3841329"/>
            <a:ext cx="284997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150000"/>
              </a:lnSpc>
              <a:defRPr sz="280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info@armaw.de</a:t>
            </a:r>
          </a:p>
        </p:txBody>
      </p:sp>
      <p:pic>
        <p:nvPicPr>
          <p:cNvPr id="238" name="image4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0494" y="4941168"/>
            <a:ext cx="933672" cy="93367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/>
        </p:nvSpPr>
        <p:spPr>
          <a:xfrm>
            <a:off x="2229439" y="5052978"/>
            <a:ext cx="289407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150000"/>
              </a:lnSpc>
              <a:defRPr sz="280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www.armaw.de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1403648" y="907827"/>
            <a:ext cx="6336704" cy="2808313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Thank you for your attention </a:t>
            </a:r>
          </a:p>
        </p:txBody>
      </p:sp>
      <p:pic>
        <p:nvPicPr>
          <p:cNvPr id="242" name="B5A06F11-FA44-4D48-83EC-3F65A77709AC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4262" y="4706965"/>
            <a:ext cx="1324853" cy="2356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633414"/>
          </a:xfrm>
          <a:prstGeom prst="rect">
            <a:avLst/>
          </a:prstGeom>
        </p:spPr>
        <p:txBody>
          <a:bodyPr/>
          <a:lstStyle>
            <a:lvl1pPr defTabSz="896111">
              <a:defRPr sz="3528">
                <a:solidFill>
                  <a:srgbClr val="74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About company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half" idx="1"/>
          </p:nvPr>
        </p:nvSpPr>
        <p:spPr>
          <a:xfrm>
            <a:off x="971599" y="1988840"/>
            <a:ext cx="6480721" cy="2996326"/>
          </a:xfrm>
          <a:prstGeom prst="rect">
            <a:avLst/>
          </a:prstGeom>
        </p:spPr>
        <p:txBody>
          <a:bodyPr/>
          <a:lstStyle/>
          <a:p>
            <a:pPr marL="1071562">
              <a:lnSpc>
                <a:spcPct val="150000"/>
              </a:lnSpc>
              <a:spcBef>
                <a:spcPts val="600"/>
              </a:spcBef>
              <a:buChar char="✓"/>
              <a:defRPr sz="1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Valve engineering services from 2000 </a:t>
            </a:r>
          </a:p>
          <a:p>
            <a:pPr marL="1071562">
              <a:lnSpc>
                <a:spcPct val="150000"/>
              </a:lnSpc>
              <a:spcBef>
                <a:spcPts val="600"/>
              </a:spcBef>
              <a:buChar char="✓"/>
              <a:defRPr sz="1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Long-term engineering services</a:t>
            </a:r>
          </a:p>
          <a:p>
            <a:pPr marL="1071562">
              <a:lnSpc>
                <a:spcPct val="150000"/>
              </a:lnSpc>
              <a:spcBef>
                <a:spcPts val="600"/>
              </a:spcBef>
              <a:buChar char="✓"/>
              <a:defRPr sz="1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Support of the organization of manufacture</a:t>
            </a:r>
          </a:p>
          <a:p>
            <a:pPr marL="1071562">
              <a:lnSpc>
                <a:spcPct val="150000"/>
              </a:lnSpc>
              <a:spcBef>
                <a:spcPts val="600"/>
              </a:spcBef>
              <a:buChar char="✓"/>
              <a:defRPr sz="1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Recommendations about the choice of the equipment</a:t>
            </a:r>
          </a:p>
          <a:p>
            <a:pPr marL="0" indent="906462">
              <a:spcBef>
                <a:spcPts val="600"/>
              </a:spcBef>
              <a:buSzTx/>
              <a:buNone/>
              <a:defRPr sz="600">
                <a:solidFill>
                  <a:srgbClr val="2A15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0" indent="906462">
              <a:spcBef>
                <a:spcPts val="600"/>
              </a:spcBef>
              <a:buSzTx/>
              <a:buNone/>
              <a:defRPr sz="600">
                <a:solidFill>
                  <a:srgbClr val="2A15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0" indent="177800">
              <a:spcBef>
                <a:spcPts val="600"/>
              </a:spcBef>
              <a:buSzTx/>
              <a:buNone/>
              <a:defRPr sz="1200">
                <a:solidFill>
                  <a:srgbClr val="2A15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More then 15 valve-manufacture </a:t>
            </a:r>
            <a:r>
              <a:rPr>
                <a:solidFill>
                  <a:srgbClr val="000000"/>
                </a:solidFill>
              </a:rPr>
              <a:t>in the world </a:t>
            </a:r>
            <a:r>
              <a:rPr u="sng">
                <a:solidFill>
                  <a:srgbClr val="002060"/>
                </a:solidFill>
              </a:rPr>
              <a:t>using our technologies</a:t>
            </a:r>
            <a:r>
              <a:rPr u="sng">
                <a:solidFill>
                  <a:srgbClr val="336600"/>
                </a:solidFill>
              </a:rPr>
              <a:t>.</a:t>
            </a:r>
          </a:p>
          <a:p>
            <a:pPr marL="0" indent="541337">
              <a:lnSpc>
                <a:spcPct val="150000"/>
              </a:lnSpc>
              <a:spcBef>
                <a:spcPts val="600"/>
              </a:spcBef>
              <a:buSzTx/>
              <a:buNone/>
              <a:defRPr sz="12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Armacon Systems GmbH (Germany), Armasus GmbH (Germany), Magwen valves GmbH (Germany), Zwick Armaturen (Germany),  Muller COAX (Germany) </a:t>
            </a:r>
            <a:r>
              <a:rPr u="sng">
                <a:solidFill>
                  <a:srgbClr val="002060"/>
                </a:solidFill>
              </a:rPr>
              <a:t>are working with our technologies now</a:t>
            </a:r>
            <a:r>
              <a:t>. </a:t>
            </a:r>
          </a:p>
        </p:txBody>
      </p:sp>
      <p:sp>
        <p:nvSpPr>
          <p:cNvPr id="119" name="Shape 119"/>
          <p:cNvSpPr/>
          <p:nvPr/>
        </p:nvSpPr>
        <p:spPr>
          <a:xfrm>
            <a:off x="0" y="836712"/>
            <a:ext cx="9144000" cy="90001"/>
          </a:xfrm>
          <a:prstGeom prst="rect">
            <a:avLst/>
          </a:prstGeom>
          <a:gradFill>
            <a:gsLst>
              <a:gs pos="10000">
                <a:srgbClr val="1C629C"/>
              </a:gs>
              <a:gs pos="42000">
                <a:schemeClr val="accent3">
                  <a:lumOff val="44000"/>
                </a:schemeClr>
              </a:gs>
              <a:gs pos="62000">
                <a:srgbClr val="002060"/>
              </a:gs>
              <a:gs pos="82000">
                <a:srgbClr val="A7D8E7"/>
              </a:gs>
              <a:gs pos="95000">
                <a:srgbClr val="0070C0"/>
              </a:gs>
            </a:gsLst>
            <a:lin ang="13500000"/>
          </a:gra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12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2399" y="4869160"/>
            <a:ext cx="504057" cy="487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5901" y="2132856"/>
            <a:ext cx="1205888" cy="365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09533" y="4149080"/>
            <a:ext cx="713411" cy="501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38923" y="3501008"/>
            <a:ext cx="1153557" cy="39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16451" y="2780927"/>
            <a:ext cx="1206494" cy="43619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1187624" y="1196751"/>
            <a:ext cx="7560841" cy="686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indent="536575">
              <a:spcBef>
                <a:spcPts val="400"/>
              </a:spcBef>
              <a:defRPr sz="1900">
                <a:solidFill>
                  <a:srgbClr val="3366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Armaw Armaturen GmbH  </a:t>
            </a:r>
            <a:r>
              <a:rPr sz="1600">
                <a:solidFill>
                  <a:srgbClr val="002060"/>
                </a:solidFill>
              </a:rPr>
              <a:t>is the one of worlds leading </a:t>
            </a: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indent="536575">
              <a:spcBef>
                <a:spcPts val="300"/>
              </a:spcBef>
              <a:defRPr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                                                      of valve design and engineering  </a:t>
            </a:r>
          </a:p>
        </p:txBody>
      </p:sp>
      <p:sp>
        <p:nvSpPr>
          <p:cNvPr id="126" name="Shape 126"/>
          <p:cNvSpPr/>
          <p:nvPr/>
        </p:nvSpPr>
        <p:spPr>
          <a:xfrm>
            <a:off x="503547" y="5157192"/>
            <a:ext cx="8064898" cy="974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indent="541337">
              <a:lnSpc>
                <a:spcPct val="150000"/>
              </a:lnSpc>
              <a:spcBef>
                <a:spcPts val="600"/>
              </a:spcBef>
              <a:defRPr sz="1600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We will provide you the level of technologies for the successful competition </a:t>
            </a:r>
            <a:r>
              <a:rPr sz="1200">
                <a:solidFill>
                  <a:srgbClr val="002060"/>
                </a:solidFill>
              </a:rPr>
              <a:t>with</a:t>
            </a:r>
            <a:r>
              <a:rPr sz="1200" b="1">
                <a:solidFill>
                  <a:srgbClr val="002060"/>
                </a:solidFill>
              </a:rPr>
              <a:t> </a:t>
            </a:r>
            <a:r>
              <a:rPr sz="1200">
                <a:solidFill>
                  <a:srgbClr val="002060"/>
                </a:solidFill>
              </a:rPr>
              <a:t>OHL, Adams, Krombach, Shuck, Samson, Tyco, Mokveld, Vanessa, </a:t>
            </a:r>
            <a:r>
              <a:rPr sz="1200" b="1">
                <a:solidFill>
                  <a:srgbClr val="002060"/>
                </a:solidFill>
              </a:rPr>
              <a:t>Fisher, Bomafa, KOSO, HORA, Masoneilan , CCI, Bopp&amp;Reuther, Daume</a:t>
            </a:r>
            <a:r>
              <a:rPr sz="1400" b="1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1115616" y="1484783"/>
            <a:ext cx="7632849" cy="796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>
            <a:spAutoFit/>
          </a:bodyPr>
          <a:lstStyle/>
          <a:p>
            <a:pPr indent="447675">
              <a:lnSpc>
                <a:spcPts val="2200"/>
              </a:lnSpc>
              <a:spcBef>
                <a:spcPts val="1200"/>
              </a:spcBef>
              <a:defRPr sz="17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We are using the newest programs, </a:t>
            </a:r>
          </a:p>
          <a:p>
            <a:pPr indent="447675">
              <a:lnSpc>
                <a:spcPts val="2200"/>
              </a:lnSpc>
              <a:spcBef>
                <a:spcPts val="1200"/>
              </a:spcBef>
              <a:defRPr sz="17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                         3-D models PDM CAD CAM ANSIS master CAM.</a:t>
            </a:r>
          </a:p>
        </p:txBody>
      </p:sp>
      <p:grpSp>
        <p:nvGrpSpPr>
          <p:cNvPr id="131" name="Group 131"/>
          <p:cNvGrpSpPr/>
          <p:nvPr/>
        </p:nvGrpSpPr>
        <p:grpSpPr>
          <a:xfrm>
            <a:off x="0" y="263205"/>
            <a:ext cx="9144000" cy="813492"/>
            <a:chOff x="0" y="0"/>
            <a:chExt cx="9144000" cy="813491"/>
          </a:xfrm>
        </p:grpSpPr>
        <p:sp>
          <p:nvSpPr>
            <p:cNvPr id="129" name="Shape 129"/>
            <p:cNvSpPr/>
            <p:nvPr/>
          </p:nvSpPr>
          <p:spPr>
            <a:xfrm>
              <a:off x="2267743" y="0"/>
              <a:ext cx="5832649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>
                  <a:solidFill>
                    <a:srgbClr val="74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Design structure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0" y="723491"/>
              <a:ext cx="9144000" cy="90001"/>
            </a:xfrm>
            <a:prstGeom prst="rect">
              <a:avLst/>
            </a:prstGeom>
            <a:gradFill flip="none" rotWithShape="1">
              <a:gsLst>
                <a:gs pos="10000">
                  <a:srgbClr val="1C629C"/>
                </a:gs>
                <a:gs pos="42000">
                  <a:srgbClr val="CCCCCC"/>
                </a:gs>
                <a:gs pos="64999">
                  <a:srgbClr val="406EA6"/>
                </a:gs>
                <a:gs pos="85000">
                  <a:srgbClr val="666666"/>
                </a:gs>
              </a:gsLst>
              <a:lin ang="135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32" name="Shape 132"/>
          <p:cNvSpPr/>
          <p:nvPr/>
        </p:nvSpPr>
        <p:spPr>
          <a:xfrm>
            <a:off x="724994" y="2924943"/>
            <a:ext cx="3734550" cy="294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indent="447675">
              <a:lnSpc>
                <a:spcPts val="2100"/>
              </a:lnSpc>
              <a:spcBef>
                <a:spcPts val="1200"/>
              </a:spcBef>
              <a:defRPr u="sng">
                <a:solidFill>
                  <a:srgbClr val="33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Our design departments</a:t>
            </a:r>
            <a:r>
              <a:rPr u="none"/>
              <a:t>:</a:t>
            </a: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marL="541337" indent="-363537">
              <a:lnSpc>
                <a:spcPct val="150000"/>
              </a:lnSpc>
              <a:buSzPct val="100000"/>
              <a:buFont typeface="Wingdings"/>
              <a:buChar char="✓"/>
              <a:defRPr sz="1600">
                <a:solidFill>
                  <a:srgbClr val="3221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for control valves </a:t>
            </a:r>
          </a:p>
          <a:p>
            <a:pPr marL="541337" indent="-363537">
              <a:lnSpc>
                <a:spcPct val="150000"/>
              </a:lnSpc>
              <a:buSzPct val="100000"/>
              <a:buFont typeface="Wingdings"/>
              <a:buChar char="✓"/>
              <a:defRPr sz="1600">
                <a:solidFill>
                  <a:srgbClr val="3221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for special valves with high parameters (for Power Station and Nuclear station)</a:t>
            </a: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marL="541337" indent="-363537">
              <a:lnSpc>
                <a:spcPct val="150000"/>
              </a:lnSpc>
              <a:buSzPct val="100000"/>
              <a:buFont typeface="Wingdings"/>
              <a:buChar char="✓"/>
              <a:defRPr sz="1600">
                <a:solidFill>
                  <a:srgbClr val="3221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For oil and gas industries</a:t>
            </a: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marL="447675" indent="-447675">
              <a:lnSpc>
                <a:spcPts val="2100"/>
              </a:lnSpc>
              <a:buSzPct val="100000"/>
              <a:buFont typeface="Wingdings"/>
              <a:buChar char="✓"/>
              <a:defRPr sz="1600">
                <a:solidFill>
                  <a:srgbClr val="3221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33" name="image8.jpeg" descr="C:\Users\PryatkinaVV\Desktop\Презентация на Газовый форум\20170208_084434ht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7983" y="2564903"/>
            <a:ext cx="3968445" cy="223224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0171" y="3976637"/>
            <a:ext cx="3938254" cy="2404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1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927" y="1690910"/>
            <a:ext cx="3707904" cy="2666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11.jpeg" descr="W:\Оргструктура\Коммерческий директор\Отдел маркетинга\2 Реклама и Выставки\Буклеты все\Изменения в брошюре Литье.Штамповка\ВСЕ фотографии к брошюре\Механосборочное производство\Токарный автомат Ray Feng RSB2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92080" y="1700808"/>
            <a:ext cx="3707606" cy="2471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1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19871" y="1511290"/>
            <a:ext cx="2864033" cy="2734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13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517" y="4120653"/>
            <a:ext cx="3997787" cy="22606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Group 142"/>
          <p:cNvGrpSpPr/>
          <p:nvPr/>
        </p:nvGrpSpPr>
        <p:grpSpPr>
          <a:xfrm>
            <a:off x="0" y="260648"/>
            <a:ext cx="9144000" cy="816047"/>
            <a:chOff x="0" y="0"/>
            <a:chExt cx="9144000" cy="816046"/>
          </a:xfrm>
        </p:grpSpPr>
        <p:sp>
          <p:nvSpPr>
            <p:cNvPr id="140" name="Shape 140"/>
            <p:cNvSpPr/>
            <p:nvPr/>
          </p:nvSpPr>
          <p:spPr>
            <a:xfrm>
              <a:off x="615079" y="0"/>
              <a:ext cx="7963148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3200">
                  <a:solidFill>
                    <a:srgbClr val="74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</a:t>
              </a:r>
              <a:r>
                <a:rPr sz="2800"/>
                <a:t>Recommendation on equipment selection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0" y="726047"/>
              <a:ext cx="9144000" cy="90000"/>
            </a:xfrm>
            <a:prstGeom prst="rect">
              <a:avLst/>
            </a:prstGeom>
            <a:gradFill flip="none" rotWithShape="1">
              <a:gsLst>
                <a:gs pos="10000">
                  <a:srgbClr val="1C629C"/>
                </a:gs>
                <a:gs pos="42000">
                  <a:srgbClr val="CCCCCC"/>
                </a:gs>
                <a:gs pos="64999">
                  <a:srgbClr val="406EA6"/>
                </a:gs>
                <a:gs pos="85000">
                  <a:srgbClr val="666666"/>
                </a:gs>
              </a:gsLst>
              <a:lin ang="135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14.png"/>
          <p:cNvPicPr>
            <a:picLocks noChangeAspect="1"/>
          </p:cNvPicPr>
          <p:nvPr/>
        </p:nvPicPr>
        <p:blipFill>
          <a:blip r:embed="rId2">
            <a:extLst/>
          </a:blip>
          <a:srcRect l="29111" t="4031" r="25706" b="7396"/>
          <a:stretch>
            <a:fillRect/>
          </a:stretch>
        </p:blipFill>
        <p:spPr>
          <a:xfrm>
            <a:off x="457199" y="2469079"/>
            <a:ext cx="1280599" cy="3548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15.png"/>
          <p:cNvPicPr>
            <a:picLocks noChangeAspect="1"/>
          </p:cNvPicPr>
          <p:nvPr/>
        </p:nvPicPr>
        <p:blipFill>
          <a:blip r:embed="rId3">
            <a:extLst/>
          </a:blip>
          <a:srcRect l="3374" t="2546" r="5453" b="4214"/>
          <a:stretch>
            <a:fillRect/>
          </a:stretch>
        </p:blipFill>
        <p:spPr>
          <a:xfrm>
            <a:off x="4334769" y="2938329"/>
            <a:ext cx="2181447" cy="3154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16.png"/>
          <p:cNvPicPr>
            <a:picLocks noChangeAspect="1"/>
          </p:cNvPicPr>
          <p:nvPr/>
        </p:nvPicPr>
        <p:blipFill>
          <a:blip r:embed="rId4">
            <a:extLst/>
          </a:blip>
          <a:srcRect l="4459" t="13386" r="44010" b="14043"/>
          <a:stretch>
            <a:fillRect/>
          </a:stretch>
        </p:blipFill>
        <p:spPr>
          <a:xfrm>
            <a:off x="6835192" y="1988839"/>
            <a:ext cx="2057289" cy="4094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17.png"/>
          <p:cNvPicPr>
            <a:picLocks noChangeAspect="1"/>
          </p:cNvPicPr>
          <p:nvPr/>
        </p:nvPicPr>
        <p:blipFill>
          <a:blip r:embed="rId5">
            <a:extLst/>
          </a:blip>
          <a:srcRect l="25194" t="9550" r="33344" b="40280"/>
          <a:stretch>
            <a:fillRect/>
          </a:stretch>
        </p:blipFill>
        <p:spPr>
          <a:xfrm>
            <a:off x="1979711" y="2420888"/>
            <a:ext cx="2160241" cy="369272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179998" y="6265117"/>
            <a:ext cx="8635193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>
                <a:solidFill>
                  <a:srgbClr val="2A15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These types of product are successfully operated on objects of Germany, Saudi Arabia, Russia, Trinidad and Tobago</a:t>
            </a:r>
          </a:p>
        </p:txBody>
      </p:sp>
      <p:sp>
        <p:nvSpPr>
          <p:cNvPr id="149" name="Shape 149"/>
          <p:cNvSpPr/>
          <p:nvPr/>
        </p:nvSpPr>
        <p:spPr>
          <a:xfrm>
            <a:off x="0" y="962736"/>
            <a:ext cx="9144000" cy="90001"/>
          </a:xfrm>
          <a:prstGeom prst="rect">
            <a:avLst/>
          </a:prstGeom>
          <a:gradFill>
            <a:gsLst>
              <a:gs pos="10000">
                <a:srgbClr val="1C629C"/>
              </a:gs>
              <a:gs pos="42000">
                <a:schemeClr val="accent3">
                  <a:lumOff val="44000"/>
                </a:schemeClr>
              </a:gs>
              <a:gs pos="62000">
                <a:srgbClr val="002060"/>
              </a:gs>
              <a:gs pos="82000">
                <a:srgbClr val="A7D8E7"/>
              </a:gs>
              <a:gs pos="95000">
                <a:srgbClr val="0070C0"/>
              </a:gs>
            </a:gsLst>
            <a:lin ang="13500000"/>
          </a:gra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457200" y="98656"/>
            <a:ext cx="822960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rgbClr val="74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ADVANSED PRODUCT DESIGN valve in critical application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457199" y="1302538"/>
            <a:ext cx="8352930" cy="11521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Solutions for Power and Nuclear Station </a:t>
            </a:r>
            <a:r>
              <a:rPr sz="1500" b="0">
                <a:solidFill>
                  <a:srgbClr val="2A1500"/>
                </a:solidFill>
              </a:rPr>
              <a:t>(Turbine Bypass Systems, steam redusing and conditioning valves, heater bypass system, recirculation system (on/off or modulating) choke valves, valve maintenance and repair overhaul of complete systems </a:t>
            </a:r>
            <a:r>
              <a:rPr sz="1500">
                <a:solidFill>
                  <a:srgbClr val="2A1500"/>
                </a:solid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500">
                <a:latin typeface="+mj-lt"/>
                <a:ea typeface="+mj-ea"/>
                <a:cs typeface="+mj-cs"/>
                <a:sym typeface="Arial"/>
              </a:rPr>
              <a:t>PN  till  800 bar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899592" y="1340767"/>
            <a:ext cx="7787207" cy="528297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Control valves </a:t>
            </a:r>
            <a:r>
              <a:rPr b="0">
                <a:solidFill>
                  <a:srgbClr val="2A1500"/>
                </a:solidFill>
              </a:rPr>
              <a:t>anti-cavitational, noise suppression. Individual valves under specific conditions of exploitation).</a:t>
            </a:r>
            <a:endParaRPr>
              <a:solidFill>
                <a:srgbClr val="2A1500"/>
              </a:solidFill>
            </a:endParaRPr>
          </a:p>
          <a:p>
            <a:pPr marL="0" indent="0" algn="ctr">
              <a:buSzTx/>
              <a:buNone/>
              <a:defRPr sz="1000"/>
            </a:pPr>
            <a:endParaRPr>
              <a:solidFill>
                <a:srgbClr val="2A1500"/>
              </a:solidFill>
            </a:endParaRPr>
          </a:p>
          <a:p>
            <a:pPr marL="0" indent="0" algn="ctr">
              <a:spcBef>
                <a:spcPts val="300"/>
              </a:spcBef>
              <a:buSzTx/>
              <a:buNone/>
              <a:defRPr sz="1400"/>
            </a:pPr>
            <a:r>
              <a:t>                        </a:t>
            </a:r>
            <a:r>
              <a:rPr sz="1600" b="1">
                <a:solidFill>
                  <a:srgbClr val="002060"/>
                </a:solidFill>
              </a:rPr>
              <a:t>DN 15 – 300 mm, PN 10 – 400 bar </a:t>
            </a:r>
          </a:p>
        </p:txBody>
      </p:sp>
      <p:pic>
        <p:nvPicPr>
          <p:cNvPr id="154" name="image18.jpeg" descr="C:\Users\Abramov\Desktop\SK20369059 Pos.0001-Model.jpg"/>
          <p:cNvPicPr>
            <a:picLocks noChangeAspect="1"/>
          </p:cNvPicPr>
          <p:nvPr/>
        </p:nvPicPr>
        <p:blipFill>
          <a:blip r:embed="rId2">
            <a:extLst/>
          </a:blip>
          <a:srcRect l="22362" t="3876" r="9643"/>
          <a:stretch>
            <a:fillRect/>
          </a:stretch>
        </p:blipFill>
        <p:spPr>
          <a:xfrm>
            <a:off x="4410859" y="2448272"/>
            <a:ext cx="1822513" cy="3645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19.jpeg" descr="C:\Users\Abramov\Desktop\Фото MAGWEN\Регуляторы давления\Bild0904.jpg"/>
          <p:cNvPicPr>
            <a:picLocks noChangeAspect="1"/>
          </p:cNvPicPr>
          <p:nvPr/>
        </p:nvPicPr>
        <p:blipFill>
          <a:blip r:embed="rId3">
            <a:extLst/>
          </a:blip>
          <a:srcRect l="11338" t="3799" r="4087" b="1878"/>
          <a:stretch>
            <a:fillRect/>
          </a:stretch>
        </p:blipFill>
        <p:spPr>
          <a:xfrm>
            <a:off x="452907" y="2852935"/>
            <a:ext cx="2053155" cy="3053085"/>
          </a:xfrm>
          <a:prstGeom prst="rect">
            <a:avLst/>
          </a:prstGeom>
          <a:ln w="12700">
            <a:miter lim="400000"/>
          </a:ln>
          <a:effectLst>
            <a:outerShdw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156" name="image20.png" descr="C:\Users\Abramov\Desktop\VD13_cl1500_3inch_ZSB.bmp"/>
          <p:cNvPicPr>
            <a:picLocks noChangeAspect="1"/>
          </p:cNvPicPr>
          <p:nvPr/>
        </p:nvPicPr>
        <p:blipFill>
          <a:blip r:embed="rId4">
            <a:extLst/>
          </a:blip>
          <a:srcRect l="35724" r="30897" b="32128"/>
          <a:stretch>
            <a:fillRect/>
          </a:stretch>
        </p:blipFill>
        <p:spPr>
          <a:xfrm>
            <a:off x="2627968" y="2748205"/>
            <a:ext cx="1656001" cy="3273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21.png" descr="C:\Users\Abramov\Desktop\VD13b_cl1500_6inch_ZSB.bmp"/>
          <p:cNvPicPr>
            <a:picLocks noChangeAspect="1"/>
          </p:cNvPicPr>
          <p:nvPr/>
        </p:nvPicPr>
        <p:blipFill>
          <a:blip r:embed="rId5">
            <a:extLst/>
          </a:blip>
          <a:srcRect l="17587" r="10268" b="2746"/>
          <a:stretch>
            <a:fillRect/>
          </a:stretch>
        </p:blipFill>
        <p:spPr>
          <a:xfrm>
            <a:off x="6260262" y="2723669"/>
            <a:ext cx="2592290" cy="344163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0" y="980728"/>
            <a:ext cx="9144000" cy="90001"/>
          </a:xfrm>
          <a:prstGeom prst="rect">
            <a:avLst/>
          </a:prstGeom>
          <a:gradFill>
            <a:gsLst>
              <a:gs pos="10000">
                <a:srgbClr val="1C629C"/>
              </a:gs>
              <a:gs pos="42000">
                <a:schemeClr val="accent3">
                  <a:lumOff val="44000"/>
                </a:schemeClr>
              </a:gs>
              <a:gs pos="62000">
                <a:srgbClr val="002060"/>
              </a:gs>
              <a:gs pos="82000">
                <a:srgbClr val="A7D8E7"/>
              </a:gs>
              <a:gs pos="95000">
                <a:srgbClr val="0070C0"/>
              </a:gs>
            </a:gsLst>
            <a:lin ang="13500000"/>
          </a:gra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457200" y="187556"/>
            <a:ext cx="822960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600">
                <a:solidFill>
                  <a:srgbClr val="74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Main products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22.jpeg"/>
          <p:cNvPicPr>
            <a:picLocks noChangeAspect="1"/>
          </p:cNvPicPr>
          <p:nvPr/>
        </p:nvPicPr>
        <p:blipFill>
          <a:blip r:embed="rId2">
            <a:extLst/>
          </a:blip>
          <a:srcRect l="5455" t="5219" r="24756" b="6248"/>
          <a:stretch>
            <a:fillRect/>
          </a:stretch>
        </p:blipFill>
        <p:spPr>
          <a:xfrm>
            <a:off x="501650" y="1680408"/>
            <a:ext cx="2711451" cy="4864100"/>
          </a:xfrm>
          <a:prstGeom prst="rect">
            <a:avLst/>
          </a:prstGeom>
          <a:ln w="28575">
            <a:solidFill>
              <a:srgbClr val="1C629C"/>
            </a:solidFill>
            <a:miter/>
          </a:ln>
        </p:spPr>
      </p:pic>
      <p:sp>
        <p:nvSpPr>
          <p:cNvPr id="162" name="Shape 162"/>
          <p:cNvSpPr/>
          <p:nvPr/>
        </p:nvSpPr>
        <p:spPr>
          <a:xfrm>
            <a:off x="501650" y="1238250"/>
            <a:ext cx="2498725" cy="111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tabLst>
                <a:tab pos="1968500" algn="l"/>
              </a:tabLst>
              <a:defRPr sz="20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Results of calculation</a:t>
            </a:r>
          </a:p>
        </p:txBody>
      </p:sp>
      <p:sp>
        <p:nvSpPr>
          <p:cNvPr id="163" name="Shape 163"/>
          <p:cNvSpPr/>
          <p:nvPr/>
        </p:nvSpPr>
        <p:spPr>
          <a:xfrm>
            <a:off x="4090192" y="1196751"/>
            <a:ext cx="4897439" cy="1117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tabLst>
                <a:tab pos="1968500" algn="l"/>
              </a:tabLst>
              <a:defRPr sz="20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Construction the running part of the valves according to the client</a:t>
            </a:r>
          </a:p>
        </p:txBody>
      </p:sp>
      <p:sp>
        <p:nvSpPr>
          <p:cNvPr id="164" name="Shape 164"/>
          <p:cNvSpPr/>
          <p:nvPr/>
        </p:nvSpPr>
        <p:spPr>
          <a:xfrm>
            <a:off x="3343573" y="3601242"/>
            <a:ext cx="724372" cy="61118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20000">
                <a:srgbClr val="406EA6"/>
              </a:gs>
              <a:gs pos="43000">
                <a:srgbClr val="427FC5"/>
              </a:gs>
              <a:gs pos="55000">
                <a:schemeClr val="accent3">
                  <a:lumOff val="44000"/>
                </a:schemeClr>
              </a:gs>
              <a:gs pos="61000">
                <a:srgbClr val="AFDEE1"/>
              </a:gs>
              <a:gs pos="75000">
                <a:srgbClr val="5B91BD"/>
              </a:gs>
              <a:gs pos="100000">
                <a:srgbClr val="406EA6"/>
              </a:gs>
            </a:gsLst>
            <a:lin ang="27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165" name="image23.jpeg" descr="C:\Users\Abramov\Desktop\2_Страница_1.jpg"/>
          <p:cNvPicPr>
            <a:picLocks noChangeAspect="1"/>
          </p:cNvPicPr>
          <p:nvPr/>
        </p:nvPicPr>
        <p:blipFill>
          <a:blip r:embed="rId3">
            <a:extLst/>
          </a:blip>
          <a:srcRect t="10127" r="7896" b="50523"/>
          <a:stretch>
            <a:fillRect/>
          </a:stretch>
        </p:blipFill>
        <p:spPr>
          <a:xfrm>
            <a:off x="3923927" y="2049809"/>
            <a:ext cx="5040073" cy="1523207"/>
          </a:xfrm>
          <a:prstGeom prst="rect">
            <a:avLst/>
          </a:prstGeom>
          <a:ln w="28575">
            <a:solidFill>
              <a:srgbClr val="1C629C"/>
            </a:solidFill>
            <a:miter/>
          </a:ln>
        </p:spPr>
      </p:pic>
      <p:pic>
        <p:nvPicPr>
          <p:cNvPr id="166" name="image24.jpeg" descr="C:\Users\Abramov\Desktop\VK31069033-0001 DN100PN25 Ausl.LZ Rev1.jpg"/>
          <p:cNvPicPr>
            <a:picLocks noChangeAspect="1"/>
          </p:cNvPicPr>
          <p:nvPr/>
        </p:nvPicPr>
        <p:blipFill>
          <a:blip r:embed="rId4">
            <a:extLst/>
          </a:blip>
          <a:srcRect l="5740" t="10004" r="9105" b="10681"/>
          <a:stretch>
            <a:fillRect/>
          </a:stretch>
        </p:blipFill>
        <p:spPr>
          <a:xfrm>
            <a:off x="4139951" y="3601244"/>
            <a:ext cx="4618024" cy="3040970"/>
          </a:xfrm>
          <a:prstGeom prst="rect">
            <a:avLst/>
          </a:prstGeom>
          <a:ln w="28575">
            <a:solidFill>
              <a:srgbClr val="1C629C"/>
            </a:solidFill>
            <a:miter/>
          </a:ln>
        </p:spPr>
      </p:pic>
      <p:grpSp>
        <p:nvGrpSpPr>
          <p:cNvPr id="169" name="Group 169"/>
          <p:cNvGrpSpPr/>
          <p:nvPr/>
        </p:nvGrpSpPr>
        <p:grpSpPr>
          <a:xfrm>
            <a:off x="0" y="332655"/>
            <a:ext cx="9144000" cy="744042"/>
            <a:chOff x="0" y="0"/>
            <a:chExt cx="9144000" cy="744040"/>
          </a:xfrm>
        </p:grpSpPr>
        <p:sp>
          <p:nvSpPr>
            <p:cNvPr id="167" name="Shape 167"/>
            <p:cNvSpPr/>
            <p:nvPr/>
          </p:nvSpPr>
          <p:spPr>
            <a:xfrm>
              <a:off x="852994" y="-1"/>
              <a:ext cx="7806819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800">
                  <a:solidFill>
                    <a:srgbClr val="74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Personal valve construction and calculation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0" y="654040"/>
              <a:ext cx="9144000" cy="90001"/>
            </a:xfrm>
            <a:prstGeom prst="rect">
              <a:avLst/>
            </a:prstGeom>
            <a:gradFill flip="none" rotWithShape="1">
              <a:gsLst>
                <a:gs pos="10000">
                  <a:srgbClr val="1C629C"/>
                </a:gs>
                <a:gs pos="42000">
                  <a:srgbClr val="CCCCCC"/>
                </a:gs>
                <a:gs pos="64999">
                  <a:srgbClr val="406EA6"/>
                </a:gs>
                <a:gs pos="85000">
                  <a:srgbClr val="666666"/>
                </a:gs>
              </a:gsLst>
              <a:lin ang="135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623117" y="1112070"/>
            <a:ext cx="8196458" cy="77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1787525" indent="-342900">
              <a:lnSpc>
                <a:spcPct val="120000"/>
              </a:lnSpc>
              <a:buSzPct val="100000"/>
              <a:buFont typeface="Wingdings"/>
              <a:buChar char="✓"/>
              <a:tabLst>
                <a:tab pos="1968500" algn="l"/>
              </a:tabLst>
              <a:defRPr sz="1400">
                <a:solidFill>
                  <a:srgbClr val="3221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Solutions for high pressure differences</a:t>
            </a:r>
          </a:p>
          <a:p>
            <a:pPr marL="3673475" indent="-342900">
              <a:lnSpc>
                <a:spcPct val="120000"/>
              </a:lnSpc>
              <a:buSzPct val="100000"/>
              <a:buFont typeface="Wingdings"/>
              <a:buChar char="✓"/>
              <a:tabLst>
                <a:tab pos="1968500" algn="l"/>
              </a:tabLst>
              <a:defRPr sz="1400">
                <a:solidFill>
                  <a:srgbClr val="3221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Designs for anti cavitation and noise reduction</a:t>
            </a:r>
          </a:p>
          <a:p>
            <a:pPr marL="2508250" indent="-342900">
              <a:lnSpc>
                <a:spcPct val="120000"/>
              </a:lnSpc>
              <a:buSzPct val="100000"/>
              <a:buFont typeface="Wingdings"/>
              <a:buChar char="✓"/>
              <a:tabLst>
                <a:tab pos="1968500" algn="l"/>
              </a:tabLst>
              <a:defRPr sz="1400">
                <a:solidFill>
                  <a:srgbClr val="3221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Precision flow control</a:t>
            </a:r>
          </a:p>
        </p:txBody>
      </p:sp>
      <p:sp>
        <p:nvSpPr>
          <p:cNvPr id="172" name="Shape 172"/>
          <p:cNvSpPr/>
          <p:nvPr/>
        </p:nvSpPr>
        <p:spPr>
          <a:xfrm>
            <a:off x="330754" y="6074131"/>
            <a:ext cx="2729079" cy="492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Plunger for anti cavitation with </a:t>
            </a:r>
          </a:p>
          <a:p>
            <a:pPr algn="ctr">
              <a:defRPr sz="14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1 step</a:t>
            </a:r>
          </a:p>
        </p:txBody>
      </p:sp>
      <p:grpSp>
        <p:nvGrpSpPr>
          <p:cNvPr id="175" name="Group 175"/>
          <p:cNvGrpSpPr/>
          <p:nvPr/>
        </p:nvGrpSpPr>
        <p:grpSpPr>
          <a:xfrm>
            <a:off x="0" y="32588"/>
            <a:ext cx="9144000" cy="1044109"/>
            <a:chOff x="0" y="0"/>
            <a:chExt cx="9144000" cy="1044108"/>
          </a:xfrm>
        </p:grpSpPr>
        <p:sp>
          <p:nvSpPr>
            <p:cNvPr id="173" name="Shape 173"/>
            <p:cNvSpPr/>
            <p:nvPr/>
          </p:nvSpPr>
          <p:spPr>
            <a:xfrm>
              <a:off x="1259632" y="0"/>
              <a:ext cx="6923429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800">
                  <a:solidFill>
                    <a:srgbClr val="74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Different construction of  the control valves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0" y="954108"/>
              <a:ext cx="9144000" cy="90001"/>
            </a:xfrm>
            <a:prstGeom prst="rect">
              <a:avLst/>
            </a:prstGeom>
            <a:gradFill flip="none" rotWithShape="1">
              <a:gsLst>
                <a:gs pos="10000">
                  <a:srgbClr val="1C629C"/>
                </a:gs>
                <a:gs pos="42000">
                  <a:srgbClr val="CCCCCC"/>
                </a:gs>
                <a:gs pos="64999">
                  <a:srgbClr val="406EA6"/>
                </a:gs>
                <a:gs pos="85000">
                  <a:srgbClr val="666666"/>
                </a:gs>
              </a:gsLst>
              <a:lin ang="135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76" name="Shape 176"/>
          <p:cNvSpPr/>
          <p:nvPr/>
        </p:nvSpPr>
        <p:spPr>
          <a:xfrm>
            <a:off x="6084168" y="6074131"/>
            <a:ext cx="2808313" cy="492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Plunger for anti cavitation with </a:t>
            </a:r>
          </a:p>
          <a:p>
            <a:pPr algn="ctr">
              <a:defRPr sz="14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3 step</a:t>
            </a:r>
          </a:p>
        </p:txBody>
      </p:sp>
      <p:sp>
        <p:nvSpPr>
          <p:cNvPr id="177" name="Shape 177"/>
          <p:cNvSpPr/>
          <p:nvPr/>
        </p:nvSpPr>
        <p:spPr>
          <a:xfrm>
            <a:off x="3155550" y="6074131"/>
            <a:ext cx="2856610" cy="492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Plunger for anti cavitation with </a:t>
            </a:r>
          </a:p>
          <a:p>
            <a:pPr algn="ctr">
              <a:defRPr sz="14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2 step</a:t>
            </a:r>
          </a:p>
        </p:txBody>
      </p:sp>
      <p:pic>
        <p:nvPicPr>
          <p:cNvPr id="178" name="image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6610" y="4255739"/>
            <a:ext cx="2093502" cy="1837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2616" y="4248765"/>
            <a:ext cx="2015809" cy="1844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3017" y="4259865"/>
            <a:ext cx="2016775" cy="1833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28.png" descr="C:\Users\Abramov\Desktop\Модели, чертежи MAGWEN\1013-430 Верхнетагильская, VD\ZSB_VD21_DN80 PN25.bmp"/>
          <p:cNvPicPr>
            <a:picLocks noChangeAspect="1"/>
          </p:cNvPicPr>
          <p:nvPr/>
        </p:nvPicPr>
        <p:blipFill>
          <a:blip r:embed="rId5">
            <a:extLst/>
          </a:blip>
          <a:srcRect l="20755" t="4158" r="26680" b="614"/>
          <a:stretch>
            <a:fillRect/>
          </a:stretch>
        </p:blipFill>
        <p:spPr>
          <a:xfrm>
            <a:off x="3520251" y="2035560"/>
            <a:ext cx="1987854" cy="1897497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3312617" y="3913311"/>
            <a:ext cx="2411511" cy="28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Parabola plunger</a:t>
            </a:r>
          </a:p>
        </p:txBody>
      </p:sp>
      <p:pic>
        <p:nvPicPr>
          <p:cNvPr id="183" name="image29.png" descr="C:\Users\Abramov\Desktop\Модели, чертежи MAGWEN\1013-430 Верхнетагильская, VD\ZSB_VD21_DN100-150 PN40.bmp"/>
          <p:cNvPicPr>
            <a:picLocks noChangeAspect="1"/>
          </p:cNvPicPr>
          <p:nvPr/>
        </p:nvPicPr>
        <p:blipFill>
          <a:blip r:embed="rId6">
            <a:extLst/>
          </a:blip>
          <a:srcRect l="26666" t="5334" r="22153" b="32"/>
          <a:stretch>
            <a:fillRect/>
          </a:stretch>
        </p:blipFill>
        <p:spPr>
          <a:xfrm>
            <a:off x="6451901" y="1964871"/>
            <a:ext cx="1875176" cy="182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6012160" y="3697868"/>
            <a:ext cx="2723601" cy="28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Plunger with perforated cilinder</a:t>
            </a:r>
          </a:p>
        </p:txBody>
      </p:sp>
      <p:sp>
        <p:nvSpPr>
          <p:cNvPr id="185" name="Shape 185"/>
          <p:cNvSpPr/>
          <p:nvPr/>
        </p:nvSpPr>
        <p:spPr>
          <a:xfrm>
            <a:off x="944818" y="3841303"/>
            <a:ext cx="1079577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solidFill>
                  <a:srgbClr val="00206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«</a:t>
            </a:r>
            <a:r>
              <a:rPr sz="1400">
                <a:latin typeface="Franklin Gothic Book"/>
                <a:ea typeface="Franklin Gothic Book"/>
                <a:cs typeface="Franklin Gothic Book"/>
                <a:sym typeface="Franklin Gothic Book"/>
              </a:rPr>
              <a:t>micro flow</a:t>
            </a:r>
            <a:r>
              <a:t>»</a:t>
            </a:r>
          </a:p>
        </p:txBody>
      </p:sp>
      <p:pic>
        <p:nvPicPr>
          <p:cNvPr id="186" name="image30.png" descr="C:\Users\PryatkinaVV\Desktop\Презентация на Газовый форум\Рисунок5.png"/>
          <p:cNvPicPr>
            <a:picLocks noChangeAspect="1"/>
          </p:cNvPicPr>
          <p:nvPr/>
        </p:nvPicPr>
        <p:blipFill>
          <a:blip r:embed="rId7">
            <a:extLst/>
          </a:blip>
          <a:srcRect t="6781" b="435"/>
          <a:stretch>
            <a:fillRect/>
          </a:stretch>
        </p:blipFill>
        <p:spPr>
          <a:xfrm>
            <a:off x="683017" y="1980000"/>
            <a:ext cx="2016775" cy="194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74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Main products 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467543" y="1412775"/>
            <a:ext cx="8352930" cy="506695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1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Non slam nozzle check valve </a:t>
            </a:r>
            <a:r>
              <a:rPr sz="1400" b="0">
                <a:solidFill>
                  <a:srgbClr val="2A1500"/>
                </a:solidFill>
              </a:rPr>
              <a:t>Are actively applied in system of the gas distribution lines </a:t>
            </a:r>
          </a:p>
          <a:p>
            <a:pPr marL="0" indent="0">
              <a:buSzTx/>
              <a:buNone/>
              <a:defRPr sz="1800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400" b="0">
              <a:solidFill>
                <a:srgbClr val="2A1500"/>
              </a:solidFill>
            </a:endParaRPr>
          </a:p>
          <a:p>
            <a:pPr marL="0" indent="0">
              <a:spcBef>
                <a:spcPts val="400"/>
              </a:spcBef>
              <a:buSzTx/>
              <a:buNone/>
              <a:defRPr sz="1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                           </a:t>
            </a:r>
            <a:r>
              <a:rPr>
                <a:solidFill>
                  <a:srgbClr val="002060"/>
                </a:solidFill>
              </a:rPr>
              <a:t>DN 150 – 2000 mm, PN 1 – 16 bar</a:t>
            </a:r>
          </a:p>
        </p:txBody>
      </p:sp>
      <p:pic>
        <p:nvPicPr>
          <p:cNvPr id="190" name="image31.png" descr="C:\Users\Abramov\Desktop\DR.jpg"/>
          <p:cNvPicPr>
            <a:picLocks noChangeAspect="1"/>
          </p:cNvPicPr>
          <p:nvPr/>
        </p:nvPicPr>
        <p:blipFill>
          <a:blip r:embed="rId2">
            <a:extLst/>
          </a:blip>
          <a:srcRect l="15116" t="16434" r="32480" b="30076"/>
          <a:stretch>
            <a:fillRect/>
          </a:stretch>
        </p:blipFill>
        <p:spPr>
          <a:xfrm>
            <a:off x="818654" y="2636912"/>
            <a:ext cx="3328101" cy="3397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32.jpeg" descr="C:\Users\Abramov\Desktop\NSN_14zoll class600-Model.jpg"/>
          <p:cNvPicPr>
            <a:picLocks noChangeAspect="1"/>
          </p:cNvPicPr>
          <p:nvPr/>
        </p:nvPicPr>
        <p:blipFill>
          <a:blip r:embed="rId3">
            <a:extLst/>
          </a:blip>
          <a:srcRect l="17791" t="8597" r="15000"/>
          <a:stretch>
            <a:fillRect/>
          </a:stretch>
        </p:blipFill>
        <p:spPr>
          <a:xfrm>
            <a:off x="4499991" y="2564903"/>
            <a:ext cx="3811594" cy="3661373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92" name="Shape 192"/>
          <p:cNvSpPr/>
          <p:nvPr/>
        </p:nvSpPr>
        <p:spPr>
          <a:xfrm>
            <a:off x="0" y="1052736"/>
            <a:ext cx="9144000" cy="90001"/>
          </a:xfrm>
          <a:prstGeom prst="rect">
            <a:avLst/>
          </a:prstGeom>
          <a:gradFill>
            <a:gsLst>
              <a:gs pos="10000">
                <a:srgbClr val="1C629C"/>
              </a:gs>
              <a:gs pos="42000">
                <a:schemeClr val="accent3">
                  <a:lumOff val="44000"/>
                </a:schemeClr>
              </a:gs>
              <a:gs pos="62000">
                <a:srgbClr val="002060"/>
              </a:gs>
              <a:gs pos="82000">
                <a:srgbClr val="A7D8E7"/>
              </a:gs>
              <a:gs pos="95000">
                <a:srgbClr val="0070C0"/>
              </a:gs>
            </a:gsLst>
            <a:lin ang="13500000"/>
          </a:gra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Восстановленный файл 2 - ЧЗЭМ">
  <a:themeElements>
    <a:clrScheme name="Восстановленный файл 2 - ЧЗЭМ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Восстановленный файл 2 - ЧЗЭМ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Восстановленный файл 2 - ЧЗЭМ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Восстановленный файл 2 - ЧЗЭМ">
  <a:themeElements>
    <a:clrScheme name="Восстановленный файл 2 - ЧЗЭМ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Восстановленный файл 2 - ЧЗЭМ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Восстановленный файл 2 - ЧЗЭМ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Office PowerPoint</Application>
  <PresentationFormat>Экран (4:3)</PresentationFormat>
  <Paragraphs>423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Calibri</vt:lpstr>
      <vt:lpstr>Century Gothic</vt:lpstr>
      <vt:lpstr>Franklin Gothic Book</vt:lpstr>
      <vt:lpstr>Palatino</vt:lpstr>
      <vt:lpstr>Wingdings</vt:lpstr>
      <vt:lpstr>Восстановленный файл 2 - ЧЗЭМ</vt:lpstr>
      <vt:lpstr>Презентация PowerPoint</vt:lpstr>
      <vt:lpstr>About company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Main products 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 Векслер</dc:creator>
  <cp:lastModifiedBy>Софья Векслер</cp:lastModifiedBy>
  <cp:revision>1</cp:revision>
  <dcterms:modified xsi:type="dcterms:W3CDTF">2017-03-22T13:31:40Z</dcterms:modified>
</cp:coreProperties>
</file>