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7" r:id="rId3"/>
    <p:sldId id="257" r:id="rId4"/>
    <p:sldId id="258" r:id="rId5"/>
    <p:sldId id="275" r:id="rId6"/>
    <p:sldId id="268" r:id="rId7"/>
    <p:sldId id="276" r:id="rId8"/>
    <p:sldId id="270" r:id="rId9"/>
    <p:sldId id="271" r:id="rId10"/>
    <p:sldId id="272" r:id="rId11"/>
    <p:sldId id="279" r:id="rId12"/>
    <p:sldId id="260" r:id="rId13"/>
    <p:sldId id="261" r:id="rId14"/>
    <p:sldId id="273" r:id="rId15"/>
    <p:sldId id="262" r:id="rId16"/>
    <p:sldId id="266" r:id="rId17"/>
    <p:sldId id="274" r:id="rId18"/>
    <p:sldId id="277" r:id="rId19"/>
    <p:sldId id="280" r:id="rId20"/>
  </p:sldIdLst>
  <p:sldSz cx="9144000" cy="6858000" type="screen4x3"/>
  <p:notesSz cx="6708775" cy="9774238"/>
  <p:defaultTextStyle>
    <a:defPPr>
      <a:defRPr lang="ru-RU"/>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498" y="123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06713" cy="488950"/>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a:defRPr sz="1200">
                <a:latin typeface="Arial" charset="0"/>
              </a:defRPr>
            </a:lvl1pPr>
          </a:lstStyle>
          <a:p>
            <a:pPr>
              <a:defRPr/>
            </a:pPr>
            <a:endParaRPr lang="ru-RU"/>
          </a:p>
        </p:txBody>
      </p:sp>
      <p:sp>
        <p:nvSpPr>
          <p:cNvPr id="21507" name="Rectangle 3"/>
          <p:cNvSpPr>
            <a:spLocks noGrp="1" noChangeArrowheads="1"/>
          </p:cNvSpPr>
          <p:nvPr>
            <p:ph type="dt" idx="1"/>
          </p:nvPr>
        </p:nvSpPr>
        <p:spPr bwMode="auto">
          <a:xfrm>
            <a:off x="3800475" y="0"/>
            <a:ext cx="2906713" cy="488950"/>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lvl1pPr algn="r">
              <a:defRPr sz="1200">
                <a:latin typeface="Arial" charset="0"/>
              </a:defRPr>
            </a:lvl1pPr>
          </a:lstStyle>
          <a:p>
            <a:pPr>
              <a:defRPr/>
            </a:pPr>
            <a:endParaRPr lang="ru-RU"/>
          </a:p>
        </p:txBody>
      </p:sp>
      <p:sp>
        <p:nvSpPr>
          <p:cNvPr id="21508" name="Rectangle 4"/>
          <p:cNvSpPr>
            <a:spLocks noGrp="1" noRot="1" noChangeAspect="1" noChangeArrowheads="1" noTextEdit="1"/>
          </p:cNvSpPr>
          <p:nvPr>
            <p:ph type="sldImg" idx="2"/>
          </p:nvPr>
        </p:nvSpPr>
        <p:spPr bwMode="auto">
          <a:xfrm>
            <a:off x="911225" y="733425"/>
            <a:ext cx="4887913" cy="3665538"/>
          </a:xfrm>
          <a:prstGeom prst="rect">
            <a:avLst/>
          </a:prstGeom>
          <a:noFill/>
          <a:ln w="9525">
            <a:solidFill>
              <a:srgbClr val="000000"/>
            </a:solidFill>
            <a:miter lim="800000"/>
            <a:headEnd/>
            <a:tailEnd/>
          </a:ln>
        </p:spPr>
      </p:sp>
      <p:sp>
        <p:nvSpPr>
          <p:cNvPr id="21509" name="Rectangle 5"/>
          <p:cNvSpPr>
            <a:spLocks noGrp="1" noChangeArrowheads="1"/>
          </p:cNvSpPr>
          <p:nvPr>
            <p:ph type="body" sz="quarter" idx="3"/>
          </p:nvPr>
        </p:nvSpPr>
        <p:spPr bwMode="auto">
          <a:xfrm>
            <a:off x="671513" y="4643438"/>
            <a:ext cx="5365750" cy="4397375"/>
          </a:xfrm>
          <a:prstGeom prst="rect">
            <a:avLst/>
          </a:prstGeom>
          <a:noFill/>
          <a:ln w="9525">
            <a:noFill/>
            <a:miter lim="800000"/>
            <a:headEnd/>
            <a:tailEnd/>
          </a:ln>
          <a:effectLst/>
        </p:spPr>
        <p:txBody>
          <a:bodyPr vert="horz" wrap="square" lIns="91437" tIns="45718" rIns="91437" bIns="45718"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1510" name="Rectangle 6"/>
          <p:cNvSpPr>
            <a:spLocks noGrp="1" noChangeArrowheads="1"/>
          </p:cNvSpPr>
          <p:nvPr>
            <p:ph type="ftr" sz="quarter" idx="4"/>
          </p:nvPr>
        </p:nvSpPr>
        <p:spPr bwMode="auto">
          <a:xfrm>
            <a:off x="0" y="9283700"/>
            <a:ext cx="2906713" cy="488950"/>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a:defRPr sz="1200">
                <a:latin typeface="Arial" charset="0"/>
              </a:defRPr>
            </a:lvl1pPr>
          </a:lstStyle>
          <a:p>
            <a:pPr>
              <a:defRPr/>
            </a:pPr>
            <a:endParaRPr lang="ru-RU"/>
          </a:p>
        </p:txBody>
      </p:sp>
      <p:sp>
        <p:nvSpPr>
          <p:cNvPr id="21511" name="Rectangle 7"/>
          <p:cNvSpPr>
            <a:spLocks noGrp="1" noChangeArrowheads="1"/>
          </p:cNvSpPr>
          <p:nvPr>
            <p:ph type="sldNum" sz="quarter" idx="5"/>
          </p:nvPr>
        </p:nvSpPr>
        <p:spPr bwMode="auto">
          <a:xfrm>
            <a:off x="3800475" y="9283700"/>
            <a:ext cx="2906713" cy="488950"/>
          </a:xfrm>
          <a:prstGeom prst="rect">
            <a:avLst/>
          </a:prstGeom>
          <a:noFill/>
          <a:ln w="9525">
            <a:noFill/>
            <a:miter lim="800000"/>
            <a:headEnd/>
            <a:tailEnd/>
          </a:ln>
          <a:effectLst/>
        </p:spPr>
        <p:txBody>
          <a:bodyPr vert="horz" wrap="square" lIns="91437" tIns="45718" rIns="91437" bIns="45718" numCol="1" anchor="b" anchorCtr="0" compatLnSpc="1">
            <a:prstTxWarp prst="textNoShape">
              <a:avLst/>
            </a:prstTxWarp>
          </a:bodyPr>
          <a:lstStyle>
            <a:lvl1pPr algn="r">
              <a:defRPr sz="1200">
                <a:latin typeface="Arial" charset="0"/>
              </a:defRPr>
            </a:lvl1pPr>
          </a:lstStyle>
          <a:p>
            <a:pPr>
              <a:defRPr/>
            </a:pPr>
            <a:fld id="{65161C13-AE1C-4AAC-BDB1-668B3415FED6}" type="slidenum">
              <a:rPr lang="ru-RU"/>
              <a:pPr>
                <a:defRPr/>
              </a:pPr>
              <a:t>‹#›</a:t>
            </a:fld>
            <a:endParaRPr lang="ru-RU"/>
          </a:p>
        </p:txBody>
      </p:sp>
    </p:spTree>
    <p:extLst>
      <p:ext uri="{BB962C8B-B14F-4D97-AF65-F5344CB8AC3E}">
        <p14:creationId xmlns:p14="http://schemas.microsoft.com/office/powerpoint/2010/main" val="37648721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688FC278-0B14-4EAB-B956-EDA5B4AA1104}"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7A29CC1F-E65B-467F-A3FC-9201EC510357}"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9F455DF8-C2A0-4424-AF2B-8EB86056E449}"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80287528-F095-4A46-A5C4-C7E8881A6F07}"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p>
        </p:txBody>
      </p:sp>
      <p:sp>
        <p:nvSpPr>
          <p:cNvPr id="6" name="Rectangle 6"/>
          <p:cNvSpPr>
            <a:spLocks noGrp="1" noChangeArrowheads="1"/>
          </p:cNvSpPr>
          <p:nvPr>
            <p:ph type="sldNum" sz="quarter" idx="12"/>
          </p:nvPr>
        </p:nvSpPr>
        <p:spPr>
          <a:ln/>
        </p:spPr>
        <p:txBody>
          <a:bodyPr/>
          <a:lstStyle>
            <a:lvl1pPr>
              <a:defRPr/>
            </a:lvl1pPr>
          </a:lstStyle>
          <a:p>
            <a:pPr>
              <a:defRPr/>
            </a:pPr>
            <a:fld id="{18AA855F-FC17-479C-B5E2-E811736AB4CE}"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F045B548-B6C3-433A-99B8-93FE81CD698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p>
        </p:txBody>
      </p:sp>
      <p:sp>
        <p:nvSpPr>
          <p:cNvPr id="8" name="Rectangle 5"/>
          <p:cNvSpPr>
            <a:spLocks noGrp="1" noChangeArrowheads="1"/>
          </p:cNvSpPr>
          <p:nvPr>
            <p:ph type="ftr" sz="quarter" idx="11"/>
          </p:nvPr>
        </p:nvSpPr>
        <p:spPr>
          <a:ln/>
        </p:spPr>
        <p:txBody>
          <a:bodyPr/>
          <a:lstStyle>
            <a:lvl1pPr>
              <a:defRPr/>
            </a:lvl1pPr>
          </a:lstStyle>
          <a:p>
            <a:pPr>
              <a:defRPr/>
            </a:pPr>
            <a:endParaRPr lang="ru-RU"/>
          </a:p>
        </p:txBody>
      </p:sp>
      <p:sp>
        <p:nvSpPr>
          <p:cNvPr id="9" name="Rectangle 6"/>
          <p:cNvSpPr>
            <a:spLocks noGrp="1" noChangeArrowheads="1"/>
          </p:cNvSpPr>
          <p:nvPr>
            <p:ph type="sldNum" sz="quarter" idx="12"/>
          </p:nvPr>
        </p:nvSpPr>
        <p:spPr>
          <a:ln/>
        </p:spPr>
        <p:txBody>
          <a:bodyPr/>
          <a:lstStyle>
            <a:lvl1pPr>
              <a:defRPr/>
            </a:lvl1pPr>
          </a:lstStyle>
          <a:p>
            <a:pPr>
              <a:defRPr/>
            </a:pPr>
            <a:fld id="{F35C1F5F-CC4D-48D3-A563-6425904E1A4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p>
        </p:txBody>
      </p:sp>
      <p:sp>
        <p:nvSpPr>
          <p:cNvPr id="4" name="Rectangle 5"/>
          <p:cNvSpPr>
            <a:spLocks noGrp="1" noChangeArrowheads="1"/>
          </p:cNvSpPr>
          <p:nvPr>
            <p:ph type="ftr" sz="quarter" idx="11"/>
          </p:nvPr>
        </p:nvSpPr>
        <p:spPr>
          <a:ln/>
        </p:spPr>
        <p:txBody>
          <a:bodyPr/>
          <a:lstStyle>
            <a:lvl1pPr>
              <a:defRPr/>
            </a:lvl1pPr>
          </a:lstStyle>
          <a:p>
            <a:pPr>
              <a:defRPr/>
            </a:pPr>
            <a:endParaRPr lang="ru-RU"/>
          </a:p>
        </p:txBody>
      </p:sp>
      <p:sp>
        <p:nvSpPr>
          <p:cNvPr id="5" name="Rectangle 6"/>
          <p:cNvSpPr>
            <a:spLocks noGrp="1" noChangeArrowheads="1"/>
          </p:cNvSpPr>
          <p:nvPr>
            <p:ph type="sldNum" sz="quarter" idx="12"/>
          </p:nvPr>
        </p:nvSpPr>
        <p:spPr>
          <a:ln/>
        </p:spPr>
        <p:txBody>
          <a:bodyPr/>
          <a:lstStyle>
            <a:lvl1pPr>
              <a:defRPr/>
            </a:lvl1pPr>
          </a:lstStyle>
          <a:p>
            <a:pPr>
              <a:defRPr/>
            </a:pPr>
            <a:fld id="{33B7EC07-D7D2-453E-962C-BD29D26337EA}"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p>
        </p:txBody>
      </p:sp>
      <p:sp>
        <p:nvSpPr>
          <p:cNvPr id="3" name="Rectangle 5"/>
          <p:cNvSpPr>
            <a:spLocks noGrp="1" noChangeArrowheads="1"/>
          </p:cNvSpPr>
          <p:nvPr>
            <p:ph type="ftr" sz="quarter" idx="11"/>
          </p:nvPr>
        </p:nvSpPr>
        <p:spPr>
          <a:ln/>
        </p:spPr>
        <p:txBody>
          <a:bodyPr/>
          <a:lstStyle>
            <a:lvl1pPr>
              <a:defRPr/>
            </a:lvl1pPr>
          </a:lstStyle>
          <a:p>
            <a:pPr>
              <a:defRPr/>
            </a:pPr>
            <a:endParaRPr lang="ru-RU"/>
          </a:p>
        </p:txBody>
      </p:sp>
      <p:sp>
        <p:nvSpPr>
          <p:cNvPr id="4" name="Rectangle 6"/>
          <p:cNvSpPr>
            <a:spLocks noGrp="1" noChangeArrowheads="1"/>
          </p:cNvSpPr>
          <p:nvPr>
            <p:ph type="sldNum" sz="quarter" idx="12"/>
          </p:nvPr>
        </p:nvSpPr>
        <p:spPr>
          <a:ln/>
        </p:spPr>
        <p:txBody>
          <a:bodyPr/>
          <a:lstStyle>
            <a:lvl1pPr>
              <a:defRPr/>
            </a:lvl1pPr>
          </a:lstStyle>
          <a:p>
            <a:pPr>
              <a:defRPr/>
            </a:pPr>
            <a:fld id="{58951613-01D0-4B49-953B-5FE3DFB97229}"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35B941E8-815D-4F06-9EA2-81FF214B8765}"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p>
        </p:txBody>
      </p:sp>
      <p:sp>
        <p:nvSpPr>
          <p:cNvPr id="6" name="Rectangle 5"/>
          <p:cNvSpPr>
            <a:spLocks noGrp="1" noChangeArrowheads="1"/>
          </p:cNvSpPr>
          <p:nvPr>
            <p:ph type="ftr" sz="quarter" idx="11"/>
          </p:nvPr>
        </p:nvSpPr>
        <p:spPr>
          <a:ln/>
        </p:spPr>
        <p:txBody>
          <a:bodyPr/>
          <a:lstStyle>
            <a:lvl1pPr>
              <a:defRPr/>
            </a:lvl1pPr>
          </a:lstStyle>
          <a:p>
            <a:pPr>
              <a:defRPr/>
            </a:pPr>
            <a:endParaRPr lang="ru-RU"/>
          </a:p>
        </p:txBody>
      </p:sp>
      <p:sp>
        <p:nvSpPr>
          <p:cNvPr id="7" name="Rectangle 6"/>
          <p:cNvSpPr>
            <a:spLocks noGrp="1" noChangeArrowheads="1"/>
          </p:cNvSpPr>
          <p:nvPr>
            <p:ph type="sldNum" sz="quarter" idx="12"/>
          </p:nvPr>
        </p:nvSpPr>
        <p:spPr>
          <a:ln/>
        </p:spPr>
        <p:txBody>
          <a:bodyPr/>
          <a:lstStyle>
            <a:lvl1pPr>
              <a:defRPr/>
            </a:lvl1pPr>
          </a:lstStyle>
          <a:p>
            <a:pPr>
              <a:defRPr/>
            </a:pPr>
            <a:fld id="{CFC0EEF9-79ED-4360-AD68-ADF617D5E3E0}"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ru-RU"/>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ru-RU"/>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E5372A67-73EB-4AC8-A7AD-559C6D147B0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Номер слайда 3"/>
          <p:cNvSpPr>
            <a:spLocks noGrp="1"/>
          </p:cNvSpPr>
          <p:nvPr>
            <p:ph type="sldNum" sz="quarter" idx="12"/>
          </p:nvPr>
        </p:nvSpPr>
        <p:spPr>
          <a:noFill/>
        </p:spPr>
        <p:txBody>
          <a:bodyPr/>
          <a:lstStyle/>
          <a:p>
            <a:fld id="{08FDB235-42DB-4E19-8352-65FADBC4A261}" type="slidenum">
              <a:rPr lang="ru-RU" smtClean="0">
                <a:latin typeface="Arial" pitchFamily="34" charset="0"/>
              </a:rPr>
              <a:pPr/>
              <a:t>1</a:t>
            </a:fld>
            <a:endParaRPr lang="ru-RU" smtClean="0">
              <a:latin typeface="Arial" pitchFamily="34" charset="0"/>
            </a:endParaRPr>
          </a:p>
        </p:txBody>
      </p:sp>
      <p:sp>
        <p:nvSpPr>
          <p:cNvPr id="2051" name="Text Box 5"/>
          <p:cNvSpPr txBox="1">
            <a:spLocks noChangeArrowheads="1"/>
          </p:cNvSpPr>
          <p:nvPr/>
        </p:nvSpPr>
        <p:spPr bwMode="auto">
          <a:xfrm>
            <a:off x="468313" y="2492375"/>
            <a:ext cx="8351837" cy="1384300"/>
          </a:xfrm>
          <a:prstGeom prst="rect">
            <a:avLst/>
          </a:prstGeom>
          <a:noFill/>
          <a:ln w="9525">
            <a:noFill/>
            <a:miter lim="800000"/>
            <a:headEnd/>
            <a:tailEnd/>
          </a:ln>
        </p:spPr>
        <p:txBody>
          <a:bodyPr>
            <a:spAutoFit/>
          </a:bodyPr>
          <a:lstStyle/>
          <a:p>
            <a:pPr algn="ctr" eaLnBrk="0" hangingPunct="0"/>
            <a:r>
              <a:rPr lang="en-US" sz="2800" b="1" dirty="0" smtClean="0">
                <a:solidFill>
                  <a:srgbClr val="FF3300"/>
                </a:solidFill>
                <a:latin typeface="Times New Roman" pitchFamily="18" charset="0"/>
              </a:rPr>
              <a:t>The Systems </a:t>
            </a:r>
            <a:r>
              <a:rPr lang="en-US" sz="2800" b="1" dirty="0">
                <a:solidFill>
                  <a:srgbClr val="FF3300"/>
                </a:solidFill>
                <a:latin typeface="Times New Roman" pitchFamily="18" charset="0"/>
              </a:rPr>
              <a:t>of x-ray control with micro doses of x-ray radiation – an optimum instrument for ensuring of safety of air passengers</a:t>
            </a:r>
            <a:endParaRPr lang="ru-RU" sz="2800" b="1" dirty="0">
              <a:solidFill>
                <a:srgbClr val="FF3300"/>
              </a:solidFill>
              <a:latin typeface="Times New Roman" pitchFamily="18" charset="0"/>
              <a:cs typeface="Times New Roman" pitchFamily="18" charset="0"/>
            </a:endParaRPr>
          </a:p>
        </p:txBody>
      </p:sp>
      <p:sp>
        <p:nvSpPr>
          <p:cNvPr id="2052" name="Rectangle 6"/>
          <p:cNvSpPr>
            <a:spLocks noChangeArrowheads="1"/>
          </p:cNvSpPr>
          <p:nvPr/>
        </p:nvSpPr>
        <p:spPr bwMode="auto">
          <a:xfrm>
            <a:off x="1857355" y="549275"/>
            <a:ext cx="7107257" cy="792163"/>
          </a:xfrm>
          <a:prstGeom prst="rect">
            <a:avLst/>
          </a:prstGeom>
          <a:noFill/>
          <a:ln w="9525">
            <a:noFill/>
            <a:miter lim="800000"/>
            <a:headEnd/>
            <a:tailEnd/>
          </a:ln>
        </p:spPr>
        <p:txBody>
          <a:bodyPr/>
          <a:lstStyle/>
          <a:p>
            <a:pPr>
              <a:spcBef>
                <a:spcPct val="20000"/>
              </a:spcBef>
            </a:pPr>
            <a:r>
              <a:rPr lang="en-US" sz="1600" b="1" i="1" dirty="0" smtClean="0"/>
              <a:t>EVT </a:t>
            </a:r>
            <a:r>
              <a:rPr lang="en-US" sz="1600" b="1" i="1" dirty="0" err="1" smtClean="0"/>
              <a:t>Anlagenbau</a:t>
            </a:r>
            <a:r>
              <a:rPr lang="en-US" sz="1600" b="1" i="1" dirty="0" smtClean="0"/>
              <a:t> GmbH, Wien</a:t>
            </a:r>
            <a:endParaRPr lang="ru-RU" sz="1600" b="1" i="1" dirty="0"/>
          </a:p>
          <a:p>
            <a:pPr>
              <a:spcBef>
                <a:spcPct val="20000"/>
              </a:spcBef>
            </a:pPr>
            <a:endParaRPr lang="ru-RU" sz="1600" b="1" i="1" dirty="0"/>
          </a:p>
          <a:p>
            <a:pPr>
              <a:spcBef>
                <a:spcPct val="20000"/>
              </a:spcBef>
            </a:pPr>
            <a:endParaRPr lang="ru-RU" sz="1600" b="1" i="1" dirty="0"/>
          </a:p>
          <a:p>
            <a:pPr>
              <a:spcBef>
                <a:spcPct val="20000"/>
              </a:spcBef>
            </a:pPr>
            <a:endParaRPr lang="ru-RU" sz="1600" b="1" i="1" dirty="0"/>
          </a:p>
          <a:p>
            <a:pPr>
              <a:spcBef>
                <a:spcPct val="20000"/>
              </a:spcBef>
            </a:pPr>
            <a:r>
              <a:rPr lang="ru-RU" sz="1600" dirty="0"/>
              <a:t> </a:t>
            </a:r>
            <a:r>
              <a:rPr lang="en-US" sz="1600" dirty="0" err="1" smtClean="0"/>
              <a:t>A.Ulanov</a:t>
            </a:r>
            <a:r>
              <a:rPr lang="en-US" sz="1600" dirty="0" smtClean="0"/>
              <a:t>, </a:t>
            </a:r>
            <a:r>
              <a:rPr lang="en-US" sz="1600" smtClean="0"/>
              <a:t>S.Baru</a:t>
            </a:r>
            <a:endParaRPr lang="ru-RU" sz="1600" b="1" i="1" dirty="0"/>
          </a:p>
        </p:txBody>
      </p:sp>
      <p:sp>
        <p:nvSpPr>
          <p:cNvPr id="2054" name="Text Box 8"/>
          <p:cNvSpPr txBox="1">
            <a:spLocks noChangeArrowheads="1"/>
          </p:cNvSpPr>
          <p:nvPr/>
        </p:nvSpPr>
        <p:spPr bwMode="auto">
          <a:xfrm>
            <a:off x="3635375" y="5661025"/>
            <a:ext cx="1411288" cy="369888"/>
          </a:xfrm>
          <a:prstGeom prst="rect">
            <a:avLst/>
          </a:prstGeom>
          <a:noFill/>
          <a:ln w="9525">
            <a:noFill/>
            <a:miter lim="800000"/>
            <a:headEnd/>
            <a:tailEnd/>
          </a:ln>
        </p:spPr>
        <p:txBody>
          <a:bodyPr wrap="none">
            <a:spAutoFit/>
          </a:bodyPr>
          <a:lstStyle/>
          <a:p>
            <a:r>
              <a:rPr lang="ru-RU" b="1"/>
              <a:t>      </a:t>
            </a:r>
            <a:r>
              <a:rPr lang="en-US" b="1"/>
              <a:t>2016 </a:t>
            </a:r>
            <a:r>
              <a:rPr lang="ru-RU" b="1"/>
              <a:t>г.  </a:t>
            </a:r>
          </a:p>
        </p:txBody>
      </p:sp>
      <p:pic>
        <p:nvPicPr>
          <p:cNvPr id="2055" name="Picture 7" descr="Logo_ETV"/>
          <p:cNvPicPr>
            <a:picLocks noChangeAspect="1" noChangeArrowheads="1"/>
          </p:cNvPicPr>
          <p:nvPr/>
        </p:nvPicPr>
        <p:blipFill>
          <a:blip r:embed="rId2" cstate="print"/>
          <a:srcRect/>
          <a:stretch>
            <a:fillRect/>
          </a:stretch>
        </p:blipFill>
        <p:spPr bwMode="auto">
          <a:xfrm>
            <a:off x="142844" y="214290"/>
            <a:ext cx="1779588" cy="887413"/>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Номер слайда 3"/>
          <p:cNvSpPr>
            <a:spLocks noGrp="1"/>
          </p:cNvSpPr>
          <p:nvPr>
            <p:ph type="sldNum" sz="quarter" idx="12"/>
          </p:nvPr>
        </p:nvSpPr>
        <p:spPr>
          <a:noFill/>
        </p:spPr>
        <p:txBody>
          <a:bodyPr/>
          <a:lstStyle/>
          <a:p>
            <a:fld id="{BCB93777-6A68-4587-8715-418388AB8B92}" type="slidenum">
              <a:rPr lang="ru-RU" smtClean="0">
                <a:latin typeface="Arial" pitchFamily="34" charset="0"/>
              </a:rPr>
              <a:pPr/>
              <a:t>10</a:t>
            </a:fld>
            <a:endParaRPr lang="ru-RU" smtClean="0">
              <a:latin typeface="Arial" pitchFamily="34" charset="0"/>
            </a:endParaRPr>
          </a:p>
        </p:txBody>
      </p:sp>
      <p:sp>
        <p:nvSpPr>
          <p:cNvPr id="11267" name="Rectangle 4"/>
          <p:cNvSpPr>
            <a:spLocks noChangeArrowheads="1"/>
          </p:cNvSpPr>
          <p:nvPr/>
        </p:nvSpPr>
        <p:spPr bwMode="auto">
          <a:xfrm>
            <a:off x="1619250" y="188913"/>
            <a:ext cx="4681538" cy="360362"/>
          </a:xfrm>
          <a:prstGeom prst="rect">
            <a:avLst/>
          </a:prstGeom>
          <a:noFill/>
          <a:ln w="9525">
            <a:noFill/>
            <a:miter lim="800000"/>
            <a:headEnd/>
            <a:tailEnd/>
          </a:ln>
        </p:spPr>
        <p:txBody>
          <a:bodyPr anchor="ctr"/>
          <a:lstStyle/>
          <a:p>
            <a:pPr algn="ctr"/>
            <a:r>
              <a:rPr lang="en-US" altLang="ko-KR" sz="2400" b="1">
                <a:solidFill>
                  <a:srgbClr val="FF3300"/>
                </a:solidFill>
                <a:ea typeface="굴림" charset="-127"/>
              </a:rPr>
              <a:t>SafeScout (C</a:t>
            </a:r>
            <a:r>
              <a:rPr lang="ru-RU" altLang="ko-KR" sz="2400" b="1">
                <a:solidFill>
                  <a:srgbClr val="FF3300"/>
                </a:solidFill>
              </a:rPr>
              <a:t>ША)</a:t>
            </a:r>
            <a:r>
              <a:rPr lang="ru-RU" altLang="ko-KR" sz="4000">
                <a:solidFill>
                  <a:schemeClr val="tx2"/>
                </a:solidFill>
              </a:rPr>
              <a:t> </a:t>
            </a:r>
            <a:endParaRPr lang="ru-RU" sz="4000">
              <a:solidFill>
                <a:schemeClr val="tx2"/>
              </a:solidFill>
            </a:endParaRPr>
          </a:p>
        </p:txBody>
      </p:sp>
      <p:pic>
        <p:nvPicPr>
          <p:cNvPr id="11268" name="Picture 5" descr="File1049"/>
          <p:cNvPicPr>
            <a:picLocks noChangeAspect="1" noChangeArrowheads="1"/>
          </p:cNvPicPr>
          <p:nvPr/>
        </p:nvPicPr>
        <p:blipFill>
          <a:blip r:embed="rId2"/>
          <a:srcRect/>
          <a:stretch>
            <a:fillRect/>
          </a:stretch>
        </p:blipFill>
        <p:spPr bwMode="auto">
          <a:xfrm>
            <a:off x="755650" y="836613"/>
            <a:ext cx="2933700" cy="4321175"/>
          </a:xfrm>
          <a:prstGeom prst="rect">
            <a:avLst/>
          </a:prstGeom>
          <a:noFill/>
          <a:ln w="9525">
            <a:noFill/>
            <a:miter lim="800000"/>
            <a:headEnd/>
            <a:tailEnd/>
          </a:ln>
        </p:spPr>
      </p:pic>
      <p:sp>
        <p:nvSpPr>
          <p:cNvPr id="11269" name="Text Box 6"/>
          <p:cNvSpPr txBox="1">
            <a:spLocks noChangeArrowheads="1"/>
          </p:cNvSpPr>
          <p:nvPr/>
        </p:nvSpPr>
        <p:spPr bwMode="auto">
          <a:xfrm>
            <a:off x="592138" y="5537200"/>
            <a:ext cx="7724775" cy="366713"/>
          </a:xfrm>
          <a:prstGeom prst="rect">
            <a:avLst/>
          </a:prstGeom>
          <a:noFill/>
          <a:ln w="9525">
            <a:noFill/>
            <a:miter lim="800000"/>
            <a:headEnd/>
            <a:tailEnd/>
          </a:ln>
        </p:spPr>
        <p:txBody>
          <a:bodyPr>
            <a:spAutoFit/>
          </a:bodyPr>
          <a:lstStyle/>
          <a:p>
            <a:pPr eaLnBrk="0" hangingPunct="0"/>
            <a:endParaRPr lang="ru-RU"/>
          </a:p>
        </p:txBody>
      </p:sp>
      <p:sp>
        <p:nvSpPr>
          <p:cNvPr id="11270" name="Text Box 7"/>
          <p:cNvSpPr txBox="1">
            <a:spLocks noChangeArrowheads="1"/>
          </p:cNvSpPr>
          <p:nvPr/>
        </p:nvSpPr>
        <p:spPr bwMode="auto">
          <a:xfrm>
            <a:off x="3851275" y="692150"/>
            <a:ext cx="5041900" cy="3939540"/>
          </a:xfrm>
          <a:prstGeom prst="rect">
            <a:avLst/>
          </a:prstGeom>
          <a:noFill/>
          <a:ln w="9525">
            <a:noFill/>
            <a:miter lim="800000"/>
            <a:headEnd/>
            <a:tailEnd/>
          </a:ln>
        </p:spPr>
        <p:txBody>
          <a:bodyPr>
            <a:spAutoFit/>
          </a:bodyPr>
          <a:lstStyle/>
          <a:p>
            <a:pPr marL="457200" indent="-457200" eaLnBrk="0" hangingPunct="0"/>
            <a:r>
              <a:rPr lang="ru-RU" sz="1200" b="1" dirty="0">
                <a:solidFill>
                  <a:srgbClr val="FFFF00"/>
                </a:solidFill>
              </a:rPr>
              <a:t>           </a:t>
            </a:r>
            <a:r>
              <a:rPr lang="en-US" sz="1400" b="1" dirty="0">
                <a:solidFill>
                  <a:srgbClr val="0000FF"/>
                </a:solidFill>
                <a:latin typeface="Times New Roman" pitchFamily="18" charset="0"/>
                <a:cs typeface="Times New Roman" pitchFamily="18" charset="0"/>
              </a:rPr>
              <a:t>The system is based on radar scanning of a surface of the person (frequency of 24-30 GHz)</a:t>
            </a:r>
            <a:r>
              <a:rPr lang="ru-RU" sz="1400" b="1" dirty="0" smtClean="0">
                <a:solidFill>
                  <a:srgbClr val="0000FF"/>
                </a:solidFill>
                <a:latin typeface="Times New Roman" pitchFamily="18" charset="0"/>
                <a:cs typeface="Times New Roman" pitchFamily="18" charset="0"/>
              </a:rPr>
              <a:t>.</a:t>
            </a:r>
            <a:endParaRPr lang="ru-RU" sz="1400" b="1" dirty="0">
              <a:solidFill>
                <a:srgbClr val="0000FF"/>
              </a:solidFill>
              <a:latin typeface="Times New Roman" pitchFamily="18" charset="0"/>
              <a:cs typeface="Times New Roman" pitchFamily="18" charset="0"/>
            </a:endParaRPr>
          </a:p>
          <a:p>
            <a:pPr marL="457200" indent="-457200" eaLnBrk="0" hangingPunct="0"/>
            <a:r>
              <a:rPr lang="ru-RU" sz="1200" b="1" dirty="0">
                <a:latin typeface="Times New Roman" pitchFamily="18" charset="0"/>
                <a:cs typeface="Times New Roman" pitchFamily="18" charset="0"/>
              </a:rPr>
              <a:t>           </a:t>
            </a:r>
            <a:endParaRPr lang="en-US" sz="1400" dirty="0">
              <a:latin typeface="Times New Roman" pitchFamily="18" charset="0"/>
              <a:cs typeface="Times New Roman" pitchFamily="18" charset="0"/>
            </a:endParaRPr>
          </a:p>
          <a:p>
            <a:pPr marL="457200" indent="-457200" eaLnBrk="0" hangingPunct="0">
              <a:buClr>
                <a:srgbClr val="FF3300"/>
              </a:buClr>
              <a:buFont typeface="Wingdings" pitchFamily="2" charset="2"/>
              <a:buChar char="Ø"/>
            </a:pPr>
            <a:r>
              <a:rPr lang="en-US" sz="1400" b="1" dirty="0">
                <a:latin typeface="Times New Roman" pitchFamily="18" charset="0"/>
                <a:cs typeface="Times New Roman" pitchFamily="18" charset="0"/>
              </a:rPr>
              <a:t>Safe Scout badly performs the main function (safety) as the objects hidden in natural cavities of a body or swallowed aren't visible.</a:t>
            </a:r>
          </a:p>
          <a:p>
            <a:pPr marL="457200" indent="-457200" eaLnBrk="0" hangingPunct="0">
              <a:buClr>
                <a:srgbClr val="FF3300"/>
              </a:buClr>
              <a:buFont typeface="Wingdings" pitchFamily="2" charset="2"/>
              <a:buChar char="Ø"/>
            </a:pPr>
            <a:r>
              <a:rPr lang="en-US" sz="1400" b="1" dirty="0">
                <a:latin typeface="Times New Roman" pitchFamily="18" charset="0"/>
                <a:cs typeface="Times New Roman" pitchFamily="18" charset="0"/>
              </a:rPr>
              <a:t>Safe Scout reduces inconveniences and humiliation a little at examination: it is necessary to take off outerwear, a belt and footwear, and also to strike a </a:t>
            </a:r>
            <a:r>
              <a:rPr lang="en-US" sz="1400" b="1" dirty="0" err="1">
                <a:latin typeface="Times New Roman" pitchFamily="18" charset="0"/>
                <a:cs typeface="Times New Roman" pitchFamily="18" charset="0"/>
              </a:rPr>
              <a:t>discomfortable</a:t>
            </a:r>
            <a:r>
              <a:rPr lang="en-US" sz="1400" b="1" dirty="0">
                <a:latin typeface="Times New Roman" pitchFamily="18" charset="0"/>
                <a:cs typeface="Times New Roman" pitchFamily="18" charset="0"/>
              </a:rPr>
              <a:t> pose: legs are moved apart, hands are raised  </a:t>
            </a:r>
          </a:p>
          <a:p>
            <a:pPr marL="457200" indent="-457200" eaLnBrk="0" hangingPunct="0">
              <a:buClr>
                <a:srgbClr val="FF3300"/>
              </a:buClr>
              <a:buFont typeface="Wingdings" pitchFamily="2" charset="2"/>
              <a:buChar char="Ø"/>
            </a:pPr>
            <a:r>
              <a:rPr lang="en-US" sz="1400" b="1" dirty="0">
                <a:latin typeface="Times New Roman" pitchFamily="18" charset="0"/>
                <a:cs typeface="Times New Roman" pitchFamily="18" charset="0"/>
              </a:rPr>
              <a:t>Because of bad spatial resolution (~ 10 x 10 mm) and to lack of data on internal structure it is impossible to identify many objects. It is necessary to resort to their visual examination (coins, wires, buttons, etc.).</a:t>
            </a:r>
          </a:p>
          <a:p>
            <a:pPr marL="457200" indent="-457200" eaLnBrk="0" hangingPunct="0">
              <a:buClr>
                <a:srgbClr val="FF3300"/>
              </a:buClr>
              <a:buFont typeface="Wingdings" pitchFamily="2" charset="2"/>
              <a:buChar char="Ø"/>
            </a:pPr>
            <a:r>
              <a:rPr lang="en-US" sz="1400" b="1" dirty="0">
                <a:latin typeface="Times New Roman" pitchFamily="18" charset="0"/>
                <a:cs typeface="Times New Roman" pitchFamily="18" charset="0"/>
              </a:rPr>
              <a:t>It is difficult to see something under a wet or sweaty shirt. What to do? To feel? To undress?</a:t>
            </a:r>
          </a:p>
          <a:p>
            <a:pPr marL="457200" indent="-457200" eaLnBrk="0" hangingPunct="0">
              <a:buClr>
                <a:srgbClr val="FF3300"/>
              </a:buClr>
              <a:buFont typeface="Wingdings" pitchFamily="2" charset="2"/>
              <a:buChar char="Ø"/>
            </a:pPr>
            <a:r>
              <a:rPr lang="en-US" sz="1400" b="1" dirty="0">
                <a:latin typeface="Times New Roman" pitchFamily="18" charset="0"/>
                <a:cs typeface="Times New Roman" pitchFamily="18" charset="0"/>
              </a:rPr>
              <a:t>It isn't clear that to do in special cases: artificial limbs, plaster, clothes with </a:t>
            </a:r>
            <a:r>
              <a:rPr lang="en-US" sz="1400" b="1" dirty="0" err="1">
                <a:latin typeface="Times New Roman" pitchFamily="18" charset="0"/>
                <a:cs typeface="Times New Roman" pitchFamily="18" charset="0"/>
              </a:rPr>
              <a:t>Lurex</a:t>
            </a:r>
            <a:r>
              <a:rPr lang="en-US" sz="1400" b="1" dirty="0">
                <a:latin typeface="Times New Roman" pitchFamily="18" charset="0"/>
                <a:cs typeface="Times New Roman" pitchFamily="18" charset="0"/>
              </a:rPr>
              <a:t>, with a metal dusting.</a:t>
            </a:r>
            <a:endParaRPr lang="ru-RU" sz="1400" b="1" dirty="0">
              <a:latin typeface="Times New Roman" pitchFamily="18" charset="0"/>
              <a:cs typeface="Times New Roman"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Номер слайда 1"/>
          <p:cNvSpPr>
            <a:spLocks noGrp="1"/>
          </p:cNvSpPr>
          <p:nvPr>
            <p:ph type="sldNum" sz="quarter" idx="12"/>
          </p:nvPr>
        </p:nvSpPr>
        <p:spPr>
          <a:noFill/>
        </p:spPr>
        <p:txBody>
          <a:bodyPr/>
          <a:lstStyle/>
          <a:p>
            <a:fld id="{FB175EEE-A69F-488B-9B8D-613B4B0763E6}" type="slidenum">
              <a:rPr lang="ru-RU" smtClean="0">
                <a:latin typeface="Arial" pitchFamily="34" charset="0"/>
              </a:rPr>
              <a:pPr/>
              <a:t>11</a:t>
            </a:fld>
            <a:endParaRPr lang="ru-RU" smtClean="0">
              <a:latin typeface="Arial" pitchFamily="34" charset="0"/>
            </a:endParaRPr>
          </a:p>
        </p:txBody>
      </p:sp>
      <p:sp>
        <p:nvSpPr>
          <p:cNvPr id="12291" name="Rectangle 4"/>
          <p:cNvSpPr>
            <a:spLocks noChangeArrowheads="1"/>
          </p:cNvSpPr>
          <p:nvPr/>
        </p:nvSpPr>
        <p:spPr bwMode="auto">
          <a:xfrm>
            <a:off x="468313" y="115888"/>
            <a:ext cx="7543800" cy="1225550"/>
          </a:xfrm>
          <a:prstGeom prst="rect">
            <a:avLst/>
          </a:prstGeom>
          <a:noFill/>
          <a:ln w="9525">
            <a:noFill/>
            <a:miter lim="800000"/>
            <a:headEnd/>
            <a:tailEnd/>
          </a:ln>
        </p:spPr>
        <p:txBody>
          <a:bodyPr anchor="ctr"/>
          <a:lstStyle/>
          <a:p>
            <a:pPr algn="ctr"/>
            <a:r>
              <a:rPr lang="en-US" sz="4400" b="1">
                <a:solidFill>
                  <a:srgbClr val="FF0000"/>
                </a:solidFill>
              </a:rPr>
              <a:t/>
            </a:r>
            <a:br>
              <a:rPr lang="en-US" sz="4400" b="1">
                <a:solidFill>
                  <a:srgbClr val="FF0000"/>
                </a:solidFill>
              </a:rPr>
            </a:br>
            <a:r>
              <a:rPr lang="ru-RU" sz="3600" b="1">
                <a:solidFill>
                  <a:srgbClr val="FF0000"/>
                </a:solidFill>
              </a:rPr>
              <a:t/>
            </a:r>
            <a:br>
              <a:rPr lang="ru-RU" sz="3600" b="1">
                <a:solidFill>
                  <a:srgbClr val="FF0000"/>
                </a:solidFill>
              </a:rPr>
            </a:br>
            <a:r>
              <a:rPr lang="en-US" sz="4400" b="1"/>
              <a:t/>
            </a:r>
            <a:br>
              <a:rPr lang="en-US" sz="4400" b="1"/>
            </a:br>
            <a:endParaRPr lang="ru-RU" sz="4400" b="1"/>
          </a:p>
        </p:txBody>
      </p:sp>
      <p:sp>
        <p:nvSpPr>
          <p:cNvPr id="12292" name="Rectangle 4"/>
          <p:cNvSpPr>
            <a:spLocks noChangeArrowheads="1"/>
          </p:cNvSpPr>
          <p:nvPr/>
        </p:nvSpPr>
        <p:spPr bwMode="auto">
          <a:xfrm>
            <a:off x="838200" y="304800"/>
            <a:ext cx="7543800" cy="820738"/>
          </a:xfrm>
          <a:prstGeom prst="rect">
            <a:avLst/>
          </a:prstGeom>
          <a:noFill/>
          <a:ln w="9525">
            <a:noFill/>
            <a:miter lim="800000"/>
            <a:headEnd/>
            <a:tailEnd/>
          </a:ln>
        </p:spPr>
        <p:txBody>
          <a:bodyPr anchor="ctr"/>
          <a:lstStyle/>
          <a:p>
            <a:pPr algn="ctr"/>
            <a:r>
              <a:rPr lang="en-US" sz="4400" b="1">
                <a:solidFill>
                  <a:srgbClr val="FF0000"/>
                </a:solidFill>
              </a:rPr>
              <a:t/>
            </a:r>
            <a:br>
              <a:rPr lang="en-US" sz="4400" b="1">
                <a:solidFill>
                  <a:srgbClr val="FF0000"/>
                </a:solidFill>
              </a:rPr>
            </a:br>
            <a:r>
              <a:rPr lang="ru-RU" sz="3600" b="1">
                <a:solidFill>
                  <a:srgbClr val="FF0000"/>
                </a:solidFill>
              </a:rPr>
              <a:t/>
            </a:r>
            <a:br>
              <a:rPr lang="ru-RU" sz="3600" b="1">
                <a:solidFill>
                  <a:srgbClr val="FF0000"/>
                </a:solidFill>
              </a:rPr>
            </a:br>
            <a:endParaRPr lang="en-US" sz="3600" b="1">
              <a:solidFill>
                <a:srgbClr val="FF0000"/>
              </a:solidFill>
            </a:endParaRPr>
          </a:p>
          <a:p>
            <a:pPr algn="ctr"/>
            <a:r>
              <a:rPr lang="en-US" sz="3600" b="1">
                <a:solidFill>
                  <a:srgbClr val="FF0000"/>
                </a:solidFill>
              </a:rPr>
              <a:t>eqo</a:t>
            </a:r>
            <a:r>
              <a:rPr lang="en-US" sz="3600" b="1" baseline="30000">
                <a:solidFill>
                  <a:srgbClr val="FF0000"/>
                </a:solidFill>
              </a:rPr>
              <a:t>TM</a:t>
            </a:r>
            <a:r>
              <a:rPr lang="en-US" sz="3600" b="1" baseline="-25000">
                <a:solidFill>
                  <a:srgbClr val="FF0000"/>
                </a:solidFill>
              </a:rPr>
              <a:t> </a:t>
            </a:r>
            <a:r>
              <a:rPr lang="ru-RU" sz="3600" b="1" baseline="-25000">
                <a:solidFill>
                  <a:srgbClr val="FF0000"/>
                </a:solidFill>
              </a:rPr>
              <a:t>(</a:t>
            </a:r>
            <a:r>
              <a:rPr lang="en-US" sz="3600" b="1" baseline="-25000">
                <a:solidFill>
                  <a:srgbClr val="FF0000"/>
                </a:solidFill>
              </a:rPr>
              <a:t>Smith Detection</a:t>
            </a:r>
            <a:r>
              <a:rPr lang="ru-RU" sz="3600" b="1" baseline="-25000">
                <a:solidFill>
                  <a:srgbClr val="FF0000"/>
                </a:solidFill>
              </a:rPr>
              <a:t>)</a:t>
            </a:r>
            <a:endParaRPr lang="ru-RU" sz="3600">
              <a:solidFill>
                <a:srgbClr val="FF0000"/>
              </a:solidFill>
            </a:endParaRPr>
          </a:p>
          <a:p>
            <a:pPr algn="ctr"/>
            <a:r>
              <a:rPr lang="en-US" sz="3600" b="1">
                <a:solidFill>
                  <a:srgbClr val="FF0000"/>
                </a:solidFill>
              </a:rPr>
              <a:t> </a:t>
            </a:r>
            <a:r>
              <a:rPr lang="ru-RU" sz="2400" b="1">
                <a:solidFill>
                  <a:srgbClr val="FF3300"/>
                </a:solidFill>
              </a:rPr>
              <a:t/>
            </a:r>
            <a:br>
              <a:rPr lang="ru-RU" sz="2400" b="1">
                <a:solidFill>
                  <a:srgbClr val="FF3300"/>
                </a:solidFill>
              </a:rPr>
            </a:br>
            <a:r>
              <a:rPr lang="en-US" sz="4400" b="1"/>
              <a:t/>
            </a:r>
            <a:br>
              <a:rPr lang="en-US" sz="4400" b="1"/>
            </a:br>
            <a:endParaRPr lang="ru-RU" sz="4400" b="1"/>
          </a:p>
        </p:txBody>
      </p:sp>
      <p:pic>
        <p:nvPicPr>
          <p:cNvPr id="12293" name="Рисунок 4" descr="File1071.jpg"/>
          <p:cNvPicPr>
            <a:picLocks noChangeAspect="1"/>
          </p:cNvPicPr>
          <p:nvPr/>
        </p:nvPicPr>
        <p:blipFill>
          <a:blip r:embed="rId2"/>
          <a:srcRect/>
          <a:stretch>
            <a:fillRect/>
          </a:stretch>
        </p:blipFill>
        <p:spPr bwMode="auto">
          <a:xfrm>
            <a:off x="1908175" y="1125538"/>
            <a:ext cx="4878388" cy="2827337"/>
          </a:xfrm>
          <a:prstGeom prst="rect">
            <a:avLst/>
          </a:prstGeom>
          <a:noFill/>
          <a:ln w="9525">
            <a:noFill/>
            <a:miter lim="800000"/>
            <a:headEnd/>
            <a:tailEnd/>
          </a:ln>
        </p:spPr>
      </p:pic>
      <p:sp>
        <p:nvSpPr>
          <p:cNvPr id="12294" name="TextBox 5"/>
          <p:cNvSpPr txBox="1">
            <a:spLocks noChangeArrowheads="1"/>
          </p:cNvSpPr>
          <p:nvPr/>
        </p:nvSpPr>
        <p:spPr bwMode="auto">
          <a:xfrm>
            <a:off x="468313" y="4365625"/>
            <a:ext cx="8496300" cy="1815882"/>
          </a:xfrm>
          <a:prstGeom prst="rect">
            <a:avLst/>
          </a:prstGeom>
          <a:noFill/>
          <a:ln w="9525">
            <a:noFill/>
            <a:miter lim="800000"/>
            <a:headEnd/>
            <a:tailEnd/>
          </a:ln>
        </p:spPr>
        <p:txBody>
          <a:bodyPr>
            <a:spAutoFit/>
          </a:bodyPr>
          <a:lstStyle/>
          <a:p>
            <a:r>
              <a:rPr lang="en-US" sz="1400" b="1" dirty="0">
                <a:latin typeface="Times New Roman" pitchFamily="18" charset="0"/>
                <a:cs typeface="Times New Roman" pitchFamily="18" charset="0"/>
              </a:rPr>
              <a:t>The technology of inspection is similar to </a:t>
            </a:r>
            <a:r>
              <a:rPr lang="en-US" sz="1400" b="1" dirty="0" err="1">
                <a:latin typeface="Times New Roman" pitchFamily="18" charset="0"/>
                <a:cs typeface="Times New Roman" pitchFamily="18" charset="0"/>
              </a:rPr>
              <a:t>SafeScout</a:t>
            </a:r>
            <a:r>
              <a:rPr lang="en-US" sz="1400" b="1" dirty="0">
                <a:latin typeface="Times New Roman" pitchFamily="18" charset="0"/>
                <a:cs typeface="Times New Roman" pitchFamily="18" charset="0"/>
              </a:rPr>
              <a:t> technology (palpation by a bunch of radio waves) </a:t>
            </a:r>
          </a:p>
          <a:p>
            <a:r>
              <a:rPr lang="en-US" sz="1400" b="1" dirty="0">
                <a:latin typeface="Times New Roman" pitchFamily="18" charset="0"/>
                <a:cs typeface="Times New Roman" pitchFamily="18" charset="0"/>
              </a:rPr>
              <a:t>Features:</a:t>
            </a:r>
          </a:p>
          <a:p>
            <a:r>
              <a:rPr lang="en-US" sz="1400" b="1" dirty="0">
                <a:latin typeface="Times New Roman" pitchFamily="18" charset="0"/>
                <a:cs typeface="Times New Roman" pitchFamily="18" charset="0"/>
              </a:rPr>
              <a:t>The beam moves not mechanically, and is generated by the phased antenna lattice</a:t>
            </a:r>
          </a:p>
          <a:p>
            <a:r>
              <a:rPr lang="en-US" sz="1400" b="1" dirty="0">
                <a:latin typeface="Times New Roman" pitchFamily="18" charset="0"/>
                <a:cs typeface="Times New Roman" pitchFamily="18" charset="0"/>
              </a:rPr>
              <a:t>Surveyed has to turn on 360 ° in the course of scanning</a:t>
            </a:r>
          </a:p>
          <a:p>
            <a:r>
              <a:rPr lang="en-US" sz="1400" b="1" dirty="0">
                <a:latin typeface="Times New Roman" pitchFamily="18" charset="0"/>
                <a:cs typeface="Times New Roman" pitchFamily="18" charset="0"/>
              </a:rPr>
              <a:t>Permission is better – 4х4 mm</a:t>
            </a:r>
          </a:p>
          <a:p>
            <a:r>
              <a:rPr lang="en-US" sz="1400" b="1" dirty="0">
                <a:latin typeface="Times New Roman" pitchFamily="18" charset="0"/>
                <a:cs typeface="Times New Roman" pitchFamily="18" charset="0"/>
              </a:rPr>
              <a:t>Shortcomings of </a:t>
            </a:r>
            <a:r>
              <a:rPr lang="en-US" sz="1400" b="1" dirty="0" err="1">
                <a:latin typeface="Times New Roman" pitchFamily="18" charset="0"/>
                <a:cs typeface="Times New Roman" pitchFamily="18" charset="0"/>
              </a:rPr>
              <a:t>SafeScout</a:t>
            </a:r>
            <a:r>
              <a:rPr lang="en-US" sz="1400" b="1" dirty="0">
                <a:latin typeface="Times New Roman" pitchFamily="18" charset="0"/>
                <a:cs typeface="Times New Roman" pitchFamily="18" charset="0"/>
              </a:rPr>
              <a:t> are kept: the objects swallowed or hidden in body cavities under dense outerwear, in footwear, under a wet or sweaty shirt, under fabric with </a:t>
            </a:r>
            <a:r>
              <a:rPr lang="en-US" sz="1400" b="1" dirty="0" err="1">
                <a:latin typeface="Times New Roman" pitchFamily="18" charset="0"/>
                <a:cs typeface="Times New Roman" pitchFamily="18" charset="0"/>
              </a:rPr>
              <a:t>Lurex</a:t>
            </a:r>
            <a:r>
              <a:rPr lang="en-US" sz="1400" b="1" dirty="0">
                <a:latin typeface="Times New Roman" pitchFamily="18" charset="0"/>
                <a:cs typeface="Times New Roman" pitchFamily="18" charset="0"/>
              </a:rPr>
              <a:t>, in plaster or an artificial limb aren't visible.</a:t>
            </a:r>
            <a:endParaRPr lang="ru-RU" sz="1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Номер слайда 5"/>
          <p:cNvSpPr>
            <a:spLocks noGrp="1"/>
          </p:cNvSpPr>
          <p:nvPr>
            <p:ph type="sldNum" sz="quarter" idx="12"/>
          </p:nvPr>
        </p:nvSpPr>
        <p:spPr>
          <a:noFill/>
        </p:spPr>
        <p:txBody>
          <a:bodyPr/>
          <a:lstStyle/>
          <a:p>
            <a:fld id="{C50763A7-CF0A-41DC-8E9C-9CC3AA5B23D2}" type="slidenum">
              <a:rPr lang="ru-RU" smtClean="0">
                <a:latin typeface="Arial" pitchFamily="34" charset="0"/>
              </a:rPr>
              <a:pPr/>
              <a:t>12</a:t>
            </a:fld>
            <a:endParaRPr lang="ru-RU" smtClean="0">
              <a:latin typeface="Arial" pitchFamily="34" charset="0"/>
            </a:endParaRPr>
          </a:p>
        </p:txBody>
      </p:sp>
      <p:sp>
        <p:nvSpPr>
          <p:cNvPr id="13315" name="Rectangle 2"/>
          <p:cNvSpPr>
            <a:spLocks noGrp="1" noChangeArrowheads="1"/>
          </p:cNvSpPr>
          <p:nvPr>
            <p:ph type="title"/>
          </p:nvPr>
        </p:nvSpPr>
        <p:spPr>
          <a:xfrm>
            <a:off x="2051050" y="115888"/>
            <a:ext cx="3816350" cy="777875"/>
          </a:xfrm>
        </p:spPr>
        <p:txBody>
          <a:bodyPr/>
          <a:lstStyle/>
          <a:p>
            <a:pPr eaLnBrk="1" hangingPunct="1"/>
            <a:r>
              <a:rPr lang="en-US" sz="2000" b="1" dirty="0" smtClean="0">
                <a:solidFill>
                  <a:srgbClr val="FF3300"/>
                </a:solidFill>
              </a:rPr>
              <a:t>SRK</a:t>
            </a:r>
            <a:r>
              <a:rPr lang="ru-RU" sz="2000" b="1" dirty="0" smtClean="0">
                <a:solidFill>
                  <a:srgbClr val="FF3300"/>
                </a:solidFill>
              </a:rPr>
              <a:t> (</a:t>
            </a:r>
            <a:r>
              <a:rPr lang="en-US" sz="2000" b="1" dirty="0" smtClean="0">
                <a:solidFill>
                  <a:srgbClr val="FF3300"/>
                </a:solidFill>
              </a:rPr>
              <a:t>EVT </a:t>
            </a:r>
            <a:r>
              <a:rPr lang="en-US" sz="2000" b="1" dirty="0" err="1" smtClean="0">
                <a:solidFill>
                  <a:srgbClr val="FF3300"/>
                </a:solidFill>
              </a:rPr>
              <a:t>Anlagenbau</a:t>
            </a:r>
            <a:r>
              <a:rPr lang="en-US" sz="2000" b="1" dirty="0" smtClean="0">
                <a:solidFill>
                  <a:srgbClr val="FF3300"/>
                </a:solidFill>
              </a:rPr>
              <a:t> GmbH, Austria</a:t>
            </a:r>
            <a:r>
              <a:rPr lang="ru-RU" sz="2000" b="1" dirty="0" smtClean="0">
                <a:solidFill>
                  <a:srgbClr val="FF3300"/>
                </a:solidFill>
              </a:rPr>
              <a:t>)</a:t>
            </a:r>
          </a:p>
        </p:txBody>
      </p:sp>
      <p:pic>
        <p:nvPicPr>
          <p:cNvPr id="13316" name="Picture 4" descr="IMG_1164_1"/>
          <p:cNvPicPr>
            <a:picLocks noGrp="1" noChangeAspect="1" noChangeArrowheads="1"/>
          </p:cNvPicPr>
          <p:nvPr>
            <p:ph type="body" idx="1"/>
          </p:nvPr>
        </p:nvPicPr>
        <p:blipFill>
          <a:blip r:embed="rId2"/>
          <a:srcRect/>
          <a:stretch>
            <a:fillRect/>
          </a:stretch>
        </p:blipFill>
        <p:spPr>
          <a:xfrm>
            <a:off x="2411413" y="836613"/>
            <a:ext cx="3665537" cy="2747962"/>
          </a:xfrm>
          <a:noFill/>
        </p:spPr>
      </p:pic>
      <p:sp>
        <p:nvSpPr>
          <p:cNvPr id="13317" name="Text Box 5"/>
          <p:cNvSpPr txBox="1">
            <a:spLocks noChangeArrowheads="1"/>
          </p:cNvSpPr>
          <p:nvPr/>
        </p:nvSpPr>
        <p:spPr bwMode="auto">
          <a:xfrm>
            <a:off x="1258888" y="3716338"/>
            <a:ext cx="7705725" cy="3323987"/>
          </a:xfrm>
          <a:prstGeom prst="rect">
            <a:avLst/>
          </a:prstGeom>
          <a:noFill/>
          <a:ln w="9525">
            <a:noFill/>
            <a:miter lim="800000"/>
            <a:headEnd/>
            <a:tailEnd/>
          </a:ln>
        </p:spPr>
        <p:txBody>
          <a:bodyPr>
            <a:spAutoFit/>
          </a:bodyPr>
          <a:lstStyle/>
          <a:p>
            <a:pPr>
              <a:buClr>
                <a:srgbClr val="FF3300"/>
              </a:buClr>
              <a:buFont typeface="Wingdings" pitchFamily="2" charset="2"/>
              <a:buNone/>
            </a:pPr>
            <a:r>
              <a:rPr lang="ru-RU" sz="1600" dirty="0"/>
              <a:t>   </a:t>
            </a:r>
            <a:r>
              <a:rPr lang="en-US" sz="1400" b="1" dirty="0">
                <a:solidFill>
                  <a:srgbClr val="0000FF"/>
                </a:solidFill>
                <a:latin typeface="Times New Roman" pitchFamily="18" charset="0"/>
                <a:cs typeface="Times New Roman" pitchFamily="18" charset="0"/>
              </a:rPr>
              <a:t>The system is based on use of the getting </a:t>
            </a:r>
            <a:r>
              <a:rPr lang="en-US" sz="1400" b="1" dirty="0" smtClean="0">
                <a:solidFill>
                  <a:srgbClr val="0000FF"/>
                </a:solidFill>
                <a:latin typeface="Times New Roman" pitchFamily="18" charset="0"/>
                <a:cs typeface="Times New Roman" pitchFamily="18" charset="0"/>
              </a:rPr>
              <a:t>radiation</a:t>
            </a:r>
            <a:endParaRPr lang="ru-RU" sz="1400" b="1" dirty="0" smtClean="0">
              <a:solidFill>
                <a:srgbClr val="0000FF"/>
              </a:solidFill>
              <a:latin typeface="Times New Roman" pitchFamily="18" charset="0"/>
              <a:cs typeface="Times New Roman" pitchFamily="18" charset="0"/>
            </a:endParaRPr>
          </a:p>
          <a:p>
            <a:pPr>
              <a:buClr>
                <a:srgbClr val="FF3300"/>
              </a:buClr>
              <a:buFont typeface="Wingdings" pitchFamily="2" charset="2"/>
              <a:buChar char="Ø"/>
            </a:pPr>
            <a:r>
              <a:rPr lang="en-US" sz="1400" b="1" dirty="0">
                <a:latin typeface="Times New Roman" pitchFamily="18" charset="0"/>
                <a:cs typeface="Times New Roman" pitchFamily="18" charset="0"/>
              </a:rPr>
              <a:t>The maximum time of scanning – 5s</a:t>
            </a:r>
          </a:p>
          <a:p>
            <a:pPr>
              <a:buClr>
                <a:srgbClr val="FF3300"/>
              </a:buClr>
              <a:buFont typeface="Wingdings" pitchFamily="2" charset="2"/>
              <a:buChar char="Ø"/>
            </a:pPr>
            <a:r>
              <a:rPr lang="en-US" sz="1400" b="1" dirty="0">
                <a:latin typeface="Times New Roman" pitchFamily="18" charset="0"/>
                <a:cs typeface="Times New Roman" pitchFamily="18" charset="0"/>
              </a:rPr>
              <a:t>Permission (the pixel size) – 1х1 mm; 1,5kh1,5mm *</a:t>
            </a:r>
          </a:p>
          <a:p>
            <a:pPr>
              <a:buClr>
                <a:srgbClr val="FF3300"/>
              </a:buClr>
              <a:buFont typeface="Wingdings" pitchFamily="2" charset="2"/>
              <a:buChar char="Ø"/>
            </a:pPr>
            <a:r>
              <a:rPr lang="en-US" sz="1400" b="1" dirty="0">
                <a:latin typeface="Times New Roman" pitchFamily="18" charset="0"/>
                <a:cs typeface="Times New Roman" pitchFamily="18" charset="0"/>
              </a:rPr>
              <a:t>Geometrical distortions are practically absent</a:t>
            </a:r>
          </a:p>
          <a:p>
            <a:pPr>
              <a:buClr>
                <a:srgbClr val="FF3300"/>
              </a:buClr>
              <a:buFont typeface="Wingdings" pitchFamily="2" charset="2"/>
              <a:buChar char="Ø"/>
            </a:pPr>
            <a:r>
              <a:rPr lang="en-US" sz="1400" b="1" dirty="0">
                <a:latin typeface="Times New Roman" pitchFamily="18" charset="0"/>
                <a:cs typeface="Times New Roman" pitchFamily="18" charset="0"/>
              </a:rPr>
              <a:t>Capacity – 2÷3 persons/min.</a:t>
            </a:r>
          </a:p>
          <a:p>
            <a:pPr>
              <a:buClr>
                <a:srgbClr val="FF3300"/>
              </a:buClr>
              <a:buFont typeface="Wingdings" pitchFamily="2" charset="2"/>
              <a:buChar char="Ø"/>
            </a:pPr>
            <a:r>
              <a:rPr lang="en-US" sz="1400" b="1" dirty="0">
                <a:latin typeface="Times New Roman" pitchFamily="18" charset="0"/>
                <a:cs typeface="Times New Roman" pitchFamily="18" charset="0"/>
              </a:rPr>
              <a:t>Dose for one inspection ~ 0,3÷0,5 of </a:t>
            </a:r>
            <a:r>
              <a:rPr lang="en-US" sz="1400" b="1" dirty="0" err="1">
                <a:latin typeface="Times New Roman" pitchFamily="18" charset="0"/>
                <a:cs typeface="Times New Roman" pitchFamily="18" charset="0"/>
              </a:rPr>
              <a:t>μSv</a:t>
            </a:r>
            <a:r>
              <a:rPr lang="en-US" sz="1400" b="1" dirty="0">
                <a:latin typeface="Times New Roman" pitchFamily="18" charset="0"/>
                <a:cs typeface="Times New Roman" pitchFamily="18" charset="0"/>
              </a:rPr>
              <a:t> **</a:t>
            </a:r>
          </a:p>
          <a:p>
            <a:pPr>
              <a:buClr>
                <a:srgbClr val="FF3300"/>
              </a:buClr>
              <a:buFont typeface="Wingdings" pitchFamily="2" charset="2"/>
              <a:buChar char="Ø"/>
            </a:pPr>
            <a:r>
              <a:rPr lang="en-US" sz="1400" b="1" dirty="0">
                <a:latin typeface="Times New Roman" pitchFamily="18" charset="0"/>
                <a:cs typeface="Times New Roman" pitchFamily="18" charset="0"/>
              </a:rPr>
              <a:t>The movement surveyed during scanning practically </a:t>
            </a:r>
          </a:p>
          <a:p>
            <a:pPr>
              <a:buClr>
                <a:srgbClr val="FF3300"/>
              </a:buClr>
              <a:buFont typeface="Wingdings" pitchFamily="2" charset="2"/>
              <a:buChar char="Ø"/>
            </a:pPr>
            <a:r>
              <a:rPr lang="en-US" sz="1400" b="1" dirty="0">
                <a:latin typeface="Times New Roman" pitchFamily="18" charset="0"/>
                <a:cs typeface="Times New Roman" pitchFamily="18" charset="0"/>
              </a:rPr>
              <a:t>   don't influence quality of a picture. There are no inconveniences at all.</a:t>
            </a:r>
          </a:p>
          <a:p>
            <a:pPr>
              <a:buClr>
                <a:srgbClr val="FF3300"/>
              </a:buClr>
              <a:buFont typeface="Wingdings" pitchFamily="2" charset="2"/>
              <a:buChar char="Ø"/>
            </a:pPr>
            <a:r>
              <a:rPr lang="en-US" sz="1400" b="1" dirty="0">
                <a:latin typeface="Times New Roman" pitchFamily="18" charset="0"/>
                <a:cs typeface="Times New Roman" pitchFamily="18" charset="0"/>
              </a:rPr>
              <a:t>At selective examination on installation also examination of hand luggage is possible (option)</a:t>
            </a:r>
          </a:p>
          <a:p>
            <a:pPr>
              <a:buClr>
                <a:srgbClr val="FF3300"/>
              </a:buClr>
              <a:buFont typeface="Wingdings" pitchFamily="2" charset="2"/>
              <a:buChar char="Ø"/>
            </a:pPr>
            <a:endParaRPr lang="en-US" sz="1400" b="1" dirty="0">
              <a:latin typeface="Times New Roman" pitchFamily="18" charset="0"/>
              <a:cs typeface="Times New Roman" pitchFamily="18" charset="0"/>
            </a:endParaRPr>
          </a:p>
          <a:p>
            <a:pPr>
              <a:buClr>
                <a:srgbClr val="FF3300"/>
              </a:buClr>
              <a:buFont typeface="Wingdings" pitchFamily="2" charset="2"/>
              <a:buChar char="Ø"/>
            </a:pPr>
            <a:r>
              <a:rPr lang="en-US" sz="1400" b="1" dirty="0">
                <a:latin typeface="Times New Roman" pitchFamily="18" charset="0"/>
                <a:cs typeface="Times New Roman" pitchFamily="18" charset="0"/>
              </a:rPr>
              <a:t>    * Parameter is defined at the order of installation</a:t>
            </a:r>
          </a:p>
          <a:p>
            <a:pPr>
              <a:buClr>
                <a:srgbClr val="FF3300"/>
              </a:buClr>
              <a:buFont typeface="Wingdings" pitchFamily="2" charset="2"/>
              <a:buChar char="Ø"/>
            </a:pPr>
            <a:r>
              <a:rPr lang="en-US" sz="1400" b="1" dirty="0">
                <a:latin typeface="Times New Roman" pitchFamily="18" charset="0"/>
                <a:cs typeface="Times New Roman" pitchFamily="18" charset="0"/>
              </a:rPr>
              <a:t>  ** Parameter is set by the user depending on the examination purpose</a:t>
            </a:r>
            <a:endParaRPr lang="ru-RU" baseline="30000" dirty="0">
              <a:latin typeface="Times New Roman" pitchFamily="18" charset="0"/>
              <a:cs typeface="Times New Roman" pitchFamily="18" charset="0"/>
            </a:endParaRPr>
          </a:p>
          <a:p>
            <a:pPr>
              <a:buClr>
                <a:srgbClr val="FF3300"/>
              </a:buClr>
            </a:pPr>
            <a:endParaRPr lang="ru-RU" baseline="30000" dirty="0">
              <a:latin typeface="Times New Roman" pitchFamily="18" charset="0"/>
              <a:cs typeface="Times New Roman" pitchFamily="18" charset="0"/>
            </a:endParaRPr>
          </a:p>
          <a:p>
            <a:pPr>
              <a:buClr>
                <a:srgbClr val="FF3300"/>
              </a:buClr>
              <a:buFont typeface="Wingdings" pitchFamily="2" charset="2"/>
              <a:buNone/>
            </a:pPr>
            <a:endParaRPr lang="ru-RU" sz="1400" b="1" dirty="0">
              <a:latin typeface="Times New Roman" pitchFamily="18" charset="0"/>
              <a:cs typeface="Times New Roman" pitchFamily="18" charset="0"/>
            </a:endParaRPr>
          </a:p>
          <a:p>
            <a:pPr>
              <a:buClr>
                <a:srgbClr val="FF3300"/>
              </a:buClr>
              <a:buFont typeface="Wingdings" pitchFamily="2" charset="2"/>
              <a:buNone/>
            </a:pPr>
            <a:endParaRPr lang="en-US" sz="1400"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Номер слайда 3"/>
          <p:cNvSpPr>
            <a:spLocks noGrp="1"/>
          </p:cNvSpPr>
          <p:nvPr>
            <p:ph type="sldNum" sz="quarter" idx="12"/>
          </p:nvPr>
        </p:nvSpPr>
        <p:spPr>
          <a:noFill/>
        </p:spPr>
        <p:txBody>
          <a:bodyPr/>
          <a:lstStyle/>
          <a:p>
            <a:fld id="{1226755A-9ECA-4EB4-BAEF-4D64911F997B}" type="slidenum">
              <a:rPr lang="ru-RU" smtClean="0">
                <a:latin typeface="Arial" pitchFamily="34" charset="0"/>
              </a:rPr>
              <a:pPr/>
              <a:t>13</a:t>
            </a:fld>
            <a:endParaRPr lang="ru-RU" smtClean="0">
              <a:latin typeface="Arial" pitchFamily="34" charset="0"/>
            </a:endParaRPr>
          </a:p>
        </p:txBody>
      </p:sp>
      <p:sp>
        <p:nvSpPr>
          <p:cNvPr id="14339" name="Rectangle 4"/>
          <p:cNvSpPr>
            <a:spLocks noChangeArrowheads="1"/>
          </p:cNvSpPr>
          <p:nvPr/>
        </p:nvSpPr>
        <p:spPr bwMode="auto">
          <a:xfrm>
            <a:off x="323850" y="585410"/>
            <a:ext cx="8640763" cy="4247317"/>
          </a:xfrm>
          <a:prstGeom prst="rect">
            <a:avLst/>
          </a:prstGeom>
          <a:noFill/>
          <a:ln w="9525">
            <a:noFill/>
            <a:miter lim="800000"/>
            <a:headEnd/>
            <a:tailEnd/>
          </a:ln>
        </p:spPr>
        <p:txBody>
          <a:bodyPr anchor="ctr">
            <a:spAutoFit/>
          </a:bodyPr>
          <a:lstStyle/>
          <a:p>
            <a:pPr marL="342900" indent="-342900" algn="ctr"/>
            <a:r>
              <a:rPr lang="en-US" b="1" dirty="0">
                <a:solidFill>
                  <a:srgbClr val="FF3300"/>
                </a:solidFill>
                <a:latin typeface="Times New Roman" pitchFamily="18" charset="0"/>
                <a:cs typeface="Times New Roman" pitchFamily="18" charset="0"/>
              </a:rPr>
              <a:t>We will compare properties and characteristics. What system is optimum now</a:t>
            </a:r>
            <a:r>
              <a:rPr lang="en-US" b="1" dirty="0" smtClean="0">
                <a:solidFill>
                  <a:srgbClr val="FF3300"/>
                </a:solidFill>
                <a:latin typeface="Times New Roman" pitchFamily="18" charset="0"/>
                <a:cs typeface="Times New Roman" pitchFamily="18" charset="0"/>
              </a:rPr>
              <a:t>?</a:t>
            </a:r>
            <a:endParaRPr lang="ru-RU" b="1" dirty="0" smtClean="0">
              <a:solidFill>
                <a:srgbClr val="FF3300"/>
              </a:solidFill>
              <a:latin typeface="Times New Roman" pitchFamily="18" charset="0"/>
              <a:cs typeface="Times New Roman" pitchFamily="18" charset="0"/>
            </a:endParaRPr>
          </a:p>
          <a:p>
            <a:pPr marL="342900" indent="-342900" algn="ctr"/>
            <a:endParaRPr lang="ru-RU" b="1" dirty="0" smtClean="0">
              <a:solidFill>
                <a:srgbClr val="FF3300"/>
              </a:solidFill>
              <a:latin typeface="Times New Roman" pitchFamily="18" charset="0"/>
              <a:cs typeface="Times New Roman" pitchFamily="18" charset="0"/>
            </a:endParaRPr>
          </a:p>
          <a:p>
            <a:pPr marL="342900" indent="-342900">
              <a:buClr>
                <a:srgbClr val="FF3300"/>
              </a:buClr>
              <a:buFont typeface="Wingdings" pitchFamily="2" charset="2"/>
              <a:buAutoNum type="arabicPeriod"/>
            </a:pPr>
            <a:r>
              <a:rPr lang="en-US" dirty="0">
                <a:latin typeface="Times New Roman" pitchFamily="18" charset="0"/>
                <a:cs typeface="Times New Roman" pitchFamily="18" charset="0"/>
              </a:rPr>
              <a:t>At once we exclude so-called systems on the return dispersion (</a:t>
            </a:r>
            <a:r>
              <a:rPr lang="en-US" dirty="0" err="1">
                <a:latin typeface="Times New Roman" pitchFamily="18" charset="0"/>
                <a:cs typeface="Times New Roman" pitchFamily="18" charset="0"/>
              </a:rPr>
              <a:t>SafeScout</a:t>
            </a:r>
            <a:r>
              <a:rPr lang="en-US" dirty="0">
                <a:latin typeface="Times New Roman" pitchFamily="18" charset="0"/>
                <a:cs typeface="Times New Roman" pitchFamily="18" charset="0"/>
              </a:rPr>
              <a:t> 100 (USA), Secure 1000 (USA) – low efficiency of examination, inconvenience and humiliation at examination.</a:t>
            </a:r>
          </a:p>
          <a:p>
            <a:pPr marL="342900" indent="-342900">
              <a:buClr>
                <a:srgbClr val="FF3300"/>
              </a:buClr>
              <a:buFont typeface="Wingdings" pitchFamily="2" charset="2"/>
              <a:buAutoNum type="arabicPeriod"/>
            </a:pPr>
            <a:endParaRPr lang="en-US" dirty="0">
              <a:latin typeface="Times New Roman" pitchFamily="18" charset="0"/>
              <a:cs typeface="Times New Roman" pitchFamily="18" charset="0"/>
            </a:endParaRPr>
          </a:p>
          <a:p>
            <a:pPr marL="342900" indent="-342900">
              <a:buClr>
                <a:srgbClr val="FF3300"/>
              </a:buClr>
              <a:buFont typeface="Wingdings" pitchFamily="2" charset="2"/>
              <a:buAutoNum type="arabicPeriod"/>
            </a:pPr>
            <a:r>
              <a:rPr lang="en-US" dirty="0" err="1">
                <a:latin typeface="Times New Roman" pitchFamily="18" charset="0"/>
                <a:cs typeface="Times New Roman" pitchFamily="18" charset="0"/>
              </a:rPr>
              <a:t>Consys</a:t>
            </a:r>
            <a:r>
              <a:rPr lang="en-US" dirty="0">
                <a:latin typeface="Times New Roman" pitchFamily="18" charset="0"/>
                <a:cs typeface="Times New Roman" pitchFamily="18" charset="0"/>
              </a:rPr>
              <a:t>, B-500 – radiation of the people standing around, distortions down, inconveniences at inspection (transportation of the person). Quality of a picture – quite good.</a:t>
            </a:r>
          </a:p>
          <a:p>
            <a:pPr marL="342900" indent="-342900">
              <a:buClr>
                <a:srgbClr val="FF3300"/>
              </a:buClr>
              <a:buFont typeface="Wingdings" pitchFamily="2" charset="2"/>
              <a:buAutoNum type="arabicPeriod"/>
            </a:pPr>
            <a:endParaRPr lang="en-US" dirty="0">
              <a:latin typeface="Times New Roman" pitchFamily="18" charset="0"/>
              <a:cs typeface="Times New Roman" pitchFamily="18" charset="0"/>
            </a:endParaRPr>
          </a:p>
          <a:p>
            <a:pPr marL="342900" indent="-342900">
              <a:buClr>
                <a:srgbClr val="FF3300"/>
              </a:buClr>
              <a:buFont typeface="Wingdings" pitchFamily="2" charset="2"/>
              <a:buAutoNum type="arabicPeriod"/>
            </a:pPr>
            <a:r>
              <a:rPr lang="en-US" dirty="0" err="1">
                <a:latin typeface="Times New Roman" pitchFamily="18" charset="0"/>
                <a:cs typeface="Times New Roman" pitchFamily="18" charset="0"/>
              </a:rPr>
              <a:t>HomoScan</a:t>
            </a:r>
            <a:r>
              <a:rPr lang="en-US" dirty="0">
                <a:latin typeface="Times New Roman" pitchFamily="18" charset="0"/>
                <a:cs typeface="Times New Roman" pitchFamily="18" charset="0"/>
              </a:rPr>
              <a:t> – a picture "sluggish" because of the low spatial resolution and the increased level of noise. Distortions down. For the rest the system is convenient and safe.</a:t>
            </a:r>
          </a:p>
          <a:p>
            <a:pPr marL="342900" indent="-342900">
              <a:buClr>
                <a:srgbClr val="FF3300"/>
              </a:buClr>
              <a:buFont typeface="Wingdings" pitchFamily="2" charset="2"/>
              <a:buAutoNum type="arabicPeriod"/>
            </a:pPr>
            <a:endParaRPr lang="en-US" dirty="0">
              <a:latin typeface="Times New Roman" pitchFamily="18" charset="0"/>
              <a:cs typeface="Times New Roman" pitchFamily="18" charset="0"/>
            </a:endParaRPr>
          </a:p>
          <a:p>
            <a:pPr marL="342900" indent="-342900">
              <a:buClr>
                <a:srgbClr val="FF3300"/>
              </a:buClr>
              <a:buFont typeface="Wingdings" pitchFamily="2" charset="2"/>
              <a:buAutoNum type="arabicPeriod"/>
            </a:pPr>
            <a:r>
              <a:rPr lang="en-US" b="1" dirty="0">
                <a:latin typeface="Times New Roman" pitchFamily="18" charset="0"/>
                <a:cs typeface="Times New Roman" pitchFamily="18" charset="0"/>
              </a:rPr>
              <a:t>SRK – optimum customs system. The picture is accurate, with high resolution. The system is safe and convenient.</a:t>
            </a:r>
            <a:endParaRPr lang="ru-RU" b="1" dirty="0">
              <a:latin typeface="Times New Roman" pitchFamily="18" charset="0"/>
              <a:cs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Номер слайда 3"/>
          <p:cNvSpPr>
            <a:spLocks noGrp="1"/>
          </p:cNvSpPr>
          <p:nvPr>
            <p:ph type="sldNum" sz="quarter" idx="12"/>
          </p:nvPr>
        </p:nvSpPr>
        <p:spPr>
          <a:noFill/>
        </p:spPr>
        <p:txBody>
          <a:bodyPr/>
          <a:lstStyle/>
          <a:p>
            <a:fld id="{E6F508DB-226A-418E-9DF8-2314F507D740}" type="slidenum">
              <a:rPr lang="ru-RU" smtClean="0">
                <a:latin typeface="Arial" pitchFamily="34" charset="0"/>
              </a:rPr>
              <a:pPr/>
              <a:t>14</a:t>
            </a:fld>
            <a:endParaRPr lang="ru-RU" smtClean="0">
              <a:latin typeface="Arial" pitchFamily="34" charset="0"/>
            </a:endParaRPr>
          </a:p>
        </p:txBody>
      </p:sp>
      <p:pic>
        <p:nvPicPr>
          <p:cNvPr id="15363" name="Picture 4" descr="05301008"/>
          <p:cNvPicPr>
            <a:picLocks noChangeAspect="1" noChangeArrowheads="1"/>
          </p:cNvPicPr>
          <p:nvPr/>
        </p:nvPicPr>
        <p:blipFill>
          <a:blip r:embed="rId2"/>
          <a:srcRect/>
          <a:stretch>
            <a:fillRect/>
          </a:stretch>
        </p:blipFill>
        <p:spPr bwMode="auto">
          <a:xfrm>
            <a:off x="3851275" y="836613"/>
            <a:ext cx="2082800" cy="5002212"/>
          </a:xfrm>
          <a:prstGeom prst="rect">
            <a:avLst/>
          </a:prstGeom>
          <a:noFill/>
          <a:ln w="9525">
            <a:noFill/>
            <a:miter lim="800000"/>
            <a:headEnd/>
            <a:tailEnd/>
          </a:ln>
        </p:spPr>
      </p:pic>
      <p:pic>
        <p:nvPicPr>
          <p:cNvPr id="15364" name="Picture 5" descr="HomoScan"/>
          <p:cNvPicPr>
            <a:picLocks noChangeAspect="1" noChangeArrowheads="1"/>
          </p:cNvPicPr>
          <p:nvPr/>
        </p:nvPicPr>
        <p:blipFill>
          <a:blip r:embed="rId3"/>
          <a:srcRect/>
          <a:stretch>
            <a:fillRect/>
          </a:stretch>
        </p:blipFill>
        <p:spPr bwMode="auto">
          <a:xfrm>
            <a:off x="6372225" y="908050"/>
            <a:ext cx="2606675" cy="5045075"/>
          </a:xfrm>
          <a:prstGeom prst="rect">
            <a:avLst/>
          </a:prstGeom>
          <a:noFill/>
          <a:ln w="9525">
            <a:noFill/>
            <a:miter lim="800000"/>
            <a:headEnd/>
            <a:tailEnd/>
          </a:ln>
        </p:spPr>
      </p:pic>
      <p:pic>
        <p:nvPicPr>
          <p:cNvPr id="15365" name="Picture 6" descr="File1050без подписи"/>
          <p:cNvPicPr>
            <a:picLocks noChangeAspect="1" noChangeArrowheads="1"/>
          </p:cNvPicPr>
          <p:nvPr/>
        </p:nvPicPr>
        <p:blipFill>
          <a:blip r:embed="rId4"/>
          <a:srcRect/>
          <a:stretch>
            <a:fillRect/>
          </a:stretch>
        </p:blipFill>
        <p:spPr bwMode="auto">
          <a:xfrm>
            <a:off x="0" y="908050"/>
            <a:ext cx="3836988" cy="5157788"/>
          </a:xfrm>
          <a:prstGeom prst="rect">
            <a:avLst/>
          </a:prstGeom>
          <a:noFill/>
          <a:ln w="9525">
            <a:noFill/>
            <a:miter lim="800000"/>
            <a:headEnd/>
            <a:tailEnd/>
          </a:ln>
        </p:spPr>
      </p:pic>
      <p:sp>
        <p:nvSpPr>
          <p:cNvPr id="15366" name="Text Box 7"/>
          <p:cNvSpPr txBox="1">
            <a:spLocks noChangeArrowheads="1"/>
          </p:cNvSpPr>
          <p:nvPr/>
        </p:nvSpPr>
        <p:spPr bwMode="auto">
          <a:xfrm>
            <a:off x="107950" y="5578475"/>
            <a:ext cx="2951163" cy="366713"/>
          </a:xfrm>
          <a:prstGeom prst="rect">
            <a:avLst/>
          </a:prstGeom>
          <a:noFill/>
          <a:ln w="9525">
            <a:noFill/>
            <a:miter lim="800000"/>
            <a:headEnd/>
            <a:tailEnd/>
          </a:ln>
        </p:spPr>
        <p:txBody>
          <a:bodyPr>
            <a:spAutoFit/>
          </a:bodyPr>
          <a:lstStyle/>
          <a:p>
            <a:r>
              <a:rPr lang="en-US">
                <a:latin typeface="Times New Roman" pitchFamily="18" charset="0"/>
                <a:cs typeface="Times New Roman" pitchFamily="18" charset="0"/>
              </a:rPr>
              <a:t>SafeScout</a:t>
            </a:r>
            <a:r>
              <a:rPr lang="ru-RU">
                <a:latin typeface="Times New Roman" pitchFamily="18" charset="0"/>
                <a:cs typeface="Times New Roman" pitchFamily="18" charset="0"/>
              </a:rPr>
              <a:t> (США)</a:t>
            </a:r>
            <a:endParaRPr lang="en-US">
              <a:latin typeface="Times New Roman" pitchFamily="18" charset="0"/>
              <a:cs typeface="Times New Roman" pitchFamily="18" charset="0"/>
            </a:endParaRPr>
          </a:p>
        </p:txBody>
      </p:sp>
      <p:sp>
        <p:nvSpPr>
          <p:cNvPr id="15367" name="Text Box 8"/>
          <p:cNvSpPr txBox="1">
            <a:spLocks noChangeArrowheads="1"/>
          </p:cNvSpPr>
          <p:nvPr/>
        </p:nvSpPr>
        <p:spPr bwMode="auto">
          <a:xfrm>
            <a:off x="3132138" y="5949950"/>
            <a:ext cx="3240087" cy="581025"/>
          </a:xfrm>
          <a:prstGeom prst="rect">
            <a:avLst/>
          </a:prstGeom>
          <a:noFill/>
          <a:ln w="9525">
            <a:noFill/>
            <a:miter lim="800000"/>
            <a:headEnd/>
            <a:tailEnd/>
          </a:ln>
        </p:spPr>
        <p:txBody>
          <a:bodyPr>
            <a:spAutoFit/>
          </a:bodyPr>
          <a:lstStyle/>
          <a:p>
            <a:r>
              <a:rPr lang="ru-RU" sz="1600" dirty="0">
                <a:latin typeface="Times New Roman" pitchFamily="18" charset="0"/>
                <a:cs typeface="Times New Roman" pitchFamily="18" charset="0"/>
              </a:rPr>
              <a:t>          </a:t>
            </a:r>
            <a:r>
              <a:rPr lang="en-US" sz="1600" dirty="0" smtClean="0">
                <a:latin typeface="Times New Roman" pitchFamily="18" charset="0"/>
                <a:cs typeface="Times New Roman" pitchFamily="18" charset="0"/>
              </a:rPr>
              <a:t>SRK (EVT)</a:t>
            </a:r>
            <a:endParaRPr lang="ru-RU" sz="1600" dirty="0">
              <a:latin typeface="Times New Roman" pitchFamily="18" charset="0"/>
              <a:cs typeface="Times New Roman" pitchFamily="18" charset="0"/>
            </a:endParaRPr>
          </a:p>
          <a:p>
            <a:r>
              <a:rPr lang="en-US" sz="1600" dirty="0" smtClean="0">
                <a:latin typeface="Times New Roman" pitchFamily="18" charset="0"/>
                <a:cs typeface="Times New Roman" pitchFamily="18" charset="0"/>
              </a:rPr>
              <a:t>Is it possible to hide something</a:t>
            </a:r>
            <a:r>
              <a:rPr lang="ru-RU" sz="1600" dirty="0" smtClean="0">
                <a:latin typeface="Times New Roman" pitchFamily="18" charset="0"/>
                <a:cs typeface="Times New Roman" pitchFamily="18" charset="0"/>
              </a:rPr>
              <a:t>?</a:t>
            </a:r>
            <a:endParaRPr lang="ru-RU" sz="1600" dirty="0">
              <a:latin typeface="Times New Roman" pitchFamily="18" charset="0"/>
              <a:cs typeface="Times New Roman" pitchFamily="18" charset="0"/>
            </a:endParaRPr>
          </a:p>
        </p:txBody>
      </p:sp>
      <p:sp>
        <p:nvSpPr>
          <p:cNvPr id="15368" name="Text Box 9"/>
          <p:cNvSpPr txBox="1">
            <a:spLocks noChangeArrowheads="1"/>
          </p:cNvSpPr>
          <p:nvPr/>
        </p:nvSpPr>
        <p:spPr bwMode="auto">
          <a:xfrm>
            <a:off x="6443663" y="6021388"/>
            <a:ext cx="2592387" cy="366712"/>
          </a:xfrm>
          <a:prstGeom prst="rect">
            <a:avLst/>
          </a:prstGeom>
          <a:noFill/>
          <a:ln w="9525">
            <a:noFill/>
            <a:miter lim="800000"/>
            <a:headEnd/>
            <a:tailEnd/>
          </a:ln>
        </p:spPr>
        <p:txBody>
          <a:bodyPr>
            <a:spAutoFit/>
          </a:bodyPr>
          <a:lstStyle/>
          <a:p>
            <a:r>
              <a:rPr lang="ru-RU" dirty="0">
                <a:latin typeface="Times New Roman" pitchFamily="18" charset="0"/>
                <a:cs typeface="Times New Roman" pitchFamily="18" charset="0"/>
              </a:rPr>
              <a:t>Ном</a:t>
            </a:r>
            <a:r>
              <a:rPr lang="en-US" dirty="0" err="1">
                <a:latin typeface="Times New Roman" pitchFamily="18" charset="0"/>
                <a:cs typeface="Times New Roman" pitchFamily="18" charset="0"/>
              </a:rPr>
              <a:t>oScan</a:t>
            </a:r>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a:t>
            </a:r>
            <a:r>
              <a:rPr lang="en-US" dirty="0" smtClean="0">
                <a:latin typeface="Times New Roman" pitchFamily="18" charset="0"/>
                <a:cs typeface="Times New Roman" pitchFamily="18" charset="0"/>
              </a:rPr>
              <a:t>Russia</a:t>
            </a:r>
            <a:r>
              <a:rPr lang="ru-RU" dirty="0" smtClean="0">
                <a:latin typeface="Times New Roman" pitchFamily="18" charset="0"/>
                <a:cs typeface="Times New Roman" pitchFamily="18" charset="0"/>
              </a:rPr>
              <a:t>)</a:t>
            </a:r>
            <a:endParaRPr lang="en-US" dirty="0">
              <a:latin typeface="Times New Roman" pitchFamily="18" charset="0"/>
              <a:cs typeface="Times New Roman" pitchFamily="18" charset="0"/>
            </a:endParaRPr>
          </a:p>
        </p:txBody>
      </p:sp>
      <p:sp>
        <p:nvSpPr>
          <p:cNvPr id="15369" name="Text Box 10"/>
          <p:cNvSpPr txBox="1">
            <a:spLocks noChangeArrowheads="1"/>
          </p:cNvSpPr>
          <p:nvPr/>
        </p:nvSpPr>
        <p:spPr bwMode="auto">
          <a:xfrm>
            <a:off x="611188" y="260350"/>
            <a:ext cx="7325168" cy="400110"/>
          </a:xfrm>
          <a:prstGeom prst="rect">
            <a:avLst/>
          </a:prstGeom>
          <a:noFill/>
          <a:ln w="9525">
            <a:noFill/>
            <a:miter lim="800000"/>
            <a:headEnd/>
            <a:tailEnd/>
          </a:ln>
        </p:spPr>
        <p:txBody>
          <a:bodyPr wrap="none">
            <a:spAutoFit/>
          </a:bodyPr>
          <a:lstStyle/>
          <a:p>
            <a:r>
              <a:rPr lang="en-US" sz="2000" b="1" dirty="0">
                <a:solidFill>
                  <a:srgbClr val="FF3300"/>
                </a:solidFill>
              </a:rPr>
              <a:t>The pictures received on the systems working in the world</a:t>
            </a:r>
            <a:endParaRPr lang="ru-RU" sz="2000" b="1" dirty="0">
              <a:solidFill>
                <a:srgbClr val="FF33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Номер слайда 5"/>
          <p:cNvSpPr>
            <a:spLocks noGrp="1"/>
          </p:cNvSpPr>
          <p:nvPr>
            <p:ph type="sldNum" sz="quarter" idx="12"/>
          </p:nvPr>
        </p:nvSpPr>
        <p:spPr>
          <a:noFill/>
        </p:spPr>
        <p:txBody>
          <a:bodyPr/>
          <a:lstStyle/>
          <a:p>
            <a:fld id="{EB901E94-9E05-48F4-99F2-4D81ECC22659}" type="slidenum">
              <a:rPr lang="ru-RU" smtClean="0">
                <a:latin typeface="Arial" pitchFamily="34" charset="0"/>
              </a:rPr>
              <a:pPr/>
              <a:t>15</a:t>
            </a:fld>
            <a:endParaRPr lang="ru-RU" smtClean="0">
              <a:latin typeface="Arial" pitchFamily="34" charset="0"/>
            </a:endParaRPr>
          </a:p>
        </p:txBody>
      </p:sp>
      <p:sp>
        <p:nvSpPr>
          <p:cNvPr id="16387" name="Rectangle 2"/>
          <p:cNvSpPr>
            <a:spLocks noGrp="1" noChangeArrowheads="1"/>
          </p:cNvSpPr>
          <p:nvPr>
            <p:ph type="title"/>
          </p:nvPr>
        </p:nvSpPr>
        <p:spPr>
          <a:xfrm>
            <a:off x="1258888" y="274638"/>
            <a:ext cx="6913562" cy="274637"/>
          </a:xfrm>
        </p:spPr>
        <p:txBody>
          <a:bodyPr/>
          <a:lstStyle/>
          <a:p>
            <a:pPr eaLnBrk="1" hangingPunct="1"/>
            <a:r>
              <a:rPr lang="en-US" sz="1800" b="1" dirty="0">
                <a:solidFill>
                  <a:srgbClr val="FF3300"/>
                </a:solidFill>
              </a:rPr>
              <a:t>Assessment of opportunities of SRK (EVT)</a:t>
            </a:r>
            <a:endParaRPr lang="ru-RU" sz="1800" b="1" dirty="0" smtClean="0">
              <a:solidFill>
                <a:srgbClr val="FF3300"/>
              </a:solidFill>
            </a:endParaRPr>
          </a:p>
        </p:txBody>
      </p:sp>
      <p:pic>
        <p:nvPicPr>
          <p:cNvPr id="16388" name="Picture 4" descr="b82"/>
          <p:cNvPicPr>
            <a:picLocks noGrp="1" noChangeAspect="1" noChangeArrowheads="1"/>
          </p:cNvPicPr>
          <p:nvPr>
            <p:ph type="body" idx="1"/>
          </p:nvPr>
        </p:nvPicPr>
        <p:blipFill>
          <a:blip r:embed="rId2"/>
          <a:srcRect/>
          <a:stretch>
            <a:fillRect/>
          </a:stretch>
        </p:blipFill>
        <p:spPr>
          <a:xfrm>
            <a:off x="323850" y="765175"/>
            <a:ext cx="2132013" cy="4679950"/>
          </a:xfrm>
          <a:noFill/>
        </p:spPr>
      </p:pic>
      <p:sp>
        <p:nvSpPr>
          <p:cNvPr id="16389" name="Text Box 5"/>
          <p:cNvSpPr txBox="1">
            <a:spLocks noChangeArrowheads="1"/>
          </p:cNvSpPr>
          <p:nvPr/>
        </p:nvSpPr>
        <p:spPr bwMode="auto">
          <a:xfrm>
            <a:off x="179388" y="5516563"/>
            <a:ext cx="2468562" cy="830997"/>
          </a:xfrm>
          <a:prstGeom prst="rect">
            <a:avLst/>
          </a:prstGeom>
          <a:noFill/>
          <a:ln w="9525">
            <a:noFill/>
            <a:miter lim="800000"/>
            <a:headEnd/>
            <a:tailEnd/>
          </a:ln>
        </p:spPr>
        <p:txBody>
          <a:bodyPr>
            <a:spAutoFit/>
          </a:bodyPr>
          <a:lstStyle/>
          <a:p>
            <a:r>
              <a:rPr lang="en-US" sz="1200" b="1" dirty="0"/>
              <a:t>Three flat pieces of plastic explosive, and also plastic knife are visible                                  </a:t>
            </a:r>
          </a:p>
          <a:p>
            <a:r>
              <a:rPr lang="en-US" sz="1200" b="1" dirty="0"/>
              <a:t>(together with points).</a:t>
            </a:r>
            <a:endParaRPr lang="ru-RU" sz="1200" b="1" dirty="0"/>
          </a:p>
        </p:txBody>
      </p:sp>
      <p:sp>
        <p:nvSpPr>
          <p:cNvPr id="16390" name="Text Box 7"/>
          <p:cNvSpPr txBox="1">
            <a:spLocks noChangeArrowheads="1"/>
          </p:cNvSpPr>
          <p:nvPr/>
        </p:nvSpPr>
        <p:spPr bwMode="auto">
          <a:xfrm>
            <a:off x="3276600" y="5589588"/>
            <a:ext cx="2232025" cy="646331"/>
          </a:xfrm>
          <a:prstGeom prst="rect">
            <a:avLst/>
          </a:prstGeom>
          <a:noFill/>
          <a:ln w="9525">
            <a:noFill/>
            <a:miter lim="800000"/>
            <a:headEnd/>
            <a:tailEnd/>
          </a:ln>
        </p:spPr>
        <p:txBody>
          <a:bodyPr>
            <a:spAutoFit/>
          </a:bodyPr>
          <a:lstStyle/>
          <a:p>
            <a:r>
              <a:rPr lang="en-US" sz="1200" b="1" dirty="0"/>
              <a:t>It is visible, there are no investments in an artificial limb</a:t>
            </a:r>
            <a:endParaRPr lang="ru-RU" sz="1200" b="1" dirty="0"/>
          </a:p>
        </p:txBody>
      </p:sp>
      <p:pic>
        <p:nvPicPr>
          <p:cNvPr id="16391" name="Picture 11" descr="Инвалид"/>
          <p:cNvPicPr>
            <a:picLocks noChangeAspect="1" noChangeArrowheads="1"/>
          </p:cNvPicPr>
          <p:nvPr/>
        </p:nvPicPr>
        <p:blipFill>
          <a:blip r:embed="rId3"/>
          <a:srcRect/>
          <a:stretch>
            <a:fillRect/>
          </a:stretch>
        </p:blipFill>
        <p:spPr bwMode="auto">
          <a:xfrm>
            <a:off x="3419475" y="765175"/>
            <a:ext cx="1839913" cy="4679950"/>
          </a:xfrm>
          <a:prstGeom prst="rect">
            <a:avLst/>
          </a:prstGeom>
          <a:noFill/>
          <a:ln w="9525">
            <a:noFill/>
            <a:miter lim="800000"/>
            <a:headEnd/>
            <a:tailEnd/>
          </a:ln>
        </p:spPr>
      </p:pic>
      <p:pic>
        <p:nvPicPr>
          <p:cNvPr id="16392" name="Рисунок 9" descr="человек с наркотиками-3.jpg"/>
          <p:cNvPicPr>
            <a:picLocks noChangeAspect="1"/>
          </p:cNvPicPr>
          <p:nvPr/>
        </p:nvPicPr>
        <p:blipFill>
          <a:blip r:embed="rId4"/>
          <a:srcRect/>
          <a:stretch>
            <a:fillRect/>
          </a:stretch>
        </p:blipFill>
        <p:spPr bwMode="auto">
          <a:xfrm>
            <a:off x="6156325" y="692150"/>
            <a:ext cx="1830388" cy="4652963"/>
          </a:xfrm>
          <a:prstGeom prst="rect">
            <a:avLst/>
          </a:prstGeom>
          <a:noFill/>
          <a:ln w="9525">
            <a:noFill/>
            <a:miter lim="800000"/>
            <a:headEnd/>
            <a:tailEnd/>
          </a:ln>
        </p:spPr>
      </p:pic>
      <p:sp>
        <p:nvSpPr>
          <p:cNvPr id="16393" name="TextBox 10"/>
          <p:cNvSpPr txBox="1">
            <a:spLocks noChangeArrowheads="1"/>
          </p:cNvSpPr>
          <p:nvPr/>
        </p:nvSpPr>
        <p:spPr bwMode="auto">
          <a:xfrm>
            <a:off x="6227763" y="5445125"/>
            <a:ext cx="1655762" cy="647700"/>
          </a:xfrm>
          <a:prstGeom prst="rect">
            <a:avLst/>
          </a:prstGeom>
          <a:noFill/>
          <a:ln w="9525">
            <a:noFill/>
            <a:miter lim="800000"/>
            <a:headEnd/>
            <a:tailEnd/>
          </a:ln>
        </p:spPr>
        <p:txBody>
          <a:bodyPr>
            <a:spAutoFit/>
          </a:bodyPr>
          <a:lstStyle/>
          <a:p>
            <a:r>
              <a:rPr lang="en-US" sz="1200" b="1" dirty="0">
                <a:cs typeface="Arial" pitchFamily="34" charset="0"/>
              </a:rPr>
              <a:t>Containers with drugs are well visible</a:t>
            </a:r>
            <a:endParaRPr lang="ru-RU" sz="1200" b="1" dirty="0">
              <a:cs typeface="Arial"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Номер слайда 3"/>
          <p:cNvSpPr>
            <a:spLocks noGrp="1"/>
          </p:cNvSpPr>
          <p:nvPr>
            <p:ph type="sldNum" sz="quarter" idx="12"/>
          </p:nvPr>
        </p:nvSpPr>
        <p:spPr>
          <a:noFill/>
        </p:spPr>
        <p:txBody>
          <a:bodyPr/>
          <a:lstStyle/>
          <a:p>
            <a:fld id="{826BD5B2-29BD-4DA5-A4AF-B2F04BBB62B1}" type="slidenum">
              <a:rPr lang="ru-RU" smtClean="0">
                <a:latin typeface="Arial" pitchFamily="34" charset="0"/>
              </a:rPr>
              <a:pPr/>
              <a:t>16</a:t>
            </a:fld>
            <a:endParaRPr lang="ru-RU" smtClean="0">
              <a:latin typeface="Arial" pitchFamily="34" charset="0"/>
            </a:endParaRPr>
          </a:p>
        </p:txBody>
      </p:sp>
      <p:sp>
        <p:nvSpPr>
          <p:cNvPr id="17411" name="Rectangle 4"/>
          <p:cNvSpPr>
            <a:spLocks noChangeArrowheads="1"/>
          </p:cNvSpPr>
          <p:nvPr/>
        </p:nvSpPr>
        <p:spPr bwMode="auto">
          <a:xfrm>
            <a:off x="250825" y="892334"/>
            <a:ext cx="8642350" cy="3754874"/>
          </a:xfrm>
          <a:prstGeom prst="rect">
            <a:avLst/>
          </a:prstGeom>
          <a:noFill/>
          <a:ln w="9525">
            <a:noFill/>
            <a:miter lim="800000"/>
            <a:headEnd/>
            <a:tailEnd/>
          </a:ln>
        </p:spPr>
        <p:txBody>
          <a:bodyPr anchor="ctr">
            <a:spAutoFit/>
          </a:bodyPr>
          <a:lstStyle/>
          <a:p>
            <a:r>
              <a:rPr lang="ru-RU" b="1" dirty="0">
                <a:solidFill>
                  <a:srgbClr val="FF3300"/>
                </a:solidFill>
              </a:rPr>
              <a:t>       </a:t>
            </a:r>
            <a:r>
              <a:rPr lang="en-US" b="1" dirty="0">
                <a:solidFill>
                  <a:srgbClr val="FF3300"/>
                </a:solidFill>
              </a:rPr>
              <a:t>What (and who) prevents broad application of so effective, safe and convenient remedy of personal examination which besides is checked by long operation at </a:t>
            </a:r>
            <a:r>
              <a:rPr lang="en-US" b="1" dirty="0" smtClean="0">
                <a:solidFill>
                  <a:srgbClr val="FF3300"/>
                </a:solidFill>
              </a:rPr>
              <a:t>the airport </a:t>
            </a:r>
            <a:r>
              <a:rPr lang="en-US" b="1" dirty="0">
                <a:solidFill>
                  <a:srgbClr val="FF3300"/>
                </a:solidFill>
              </a:rPr>
              <a:t>of Novosibirsk city </a:t>
            </a:r>
            <a:r>
              <a:rPr lang="en-US" b="1" dirty="0" smtClean="0">
                <a:solidFill>
                  <a:srgbClr val="FF3300"/>
                </a:solidFill>
              </a:rPr>
              <a:t>(</a:t>
            </a:r>
            <a:r>
              <a:rPr lang="en-US" b="1" dirty="0">
                <a:solidFill>
                  <a:srgbClr val="FF3300"/>
                </a:solidFill>
              </a:rPr>
              <a:t>Russia) (to the </a:t>
            </a:r>
            <a:r>
              <a:rPr lang="en-US" b="1" dirty="0" smtClean="0">
                <a:solidFill>
                  <a:srgbClr val="FF3300"/>
                </a:solidFill>
              </a:rPr>
              <a:t>3000 people</a:t>
            </a:r>
            <a:r>
              <a:rPr lang="en-US" b="1" dirty="0">
                <a:solidFill>
                  <a:srgbClr val="FF3300"/>
                </a:solidFill>
              </a:rPr>
              <a:t>/day)</a:t>
            </a:r>
            <a:r>
              <a:rPr lang="en-US" b="1" dirty="0" smtClean="0">
                <a:solidFill>
                  <a:srgbClr val="FF3300"/>
                </a:solidFill>
              </a:rPr>
              <a:t>?</a:t>
            </a:r>
            <a:endParaRPr lang="ru-RU" b="1" dirty="0" smtClean="0">
              <a:solidFill>
                <a:srgbClr val="FF3300"/>
              </a:solidFill>
            </a:endParaRPr>
          </a:p>
          <a:p>
            <a:endParaRPr lang="ru-RU" b="1" dirty="0">
              <a:solidFill>
                <a:srgbClr val="FF3300"/>
              </a:solidFill>
            </a:endParaRPr>
          </a:p>
          <a:p>
            <a:r>
              <a:rPr lang="ru-RU" b="1" dirty="0">
                <a:solidFill>
                  <a:srgbClr val="0000FF"/>
                </a:solidFill>
              </a:rPr>
              <a:t>       </a:t>
            </a:r>
            <a:r>
              <a:rPr lang="en-US" b="1" dirty="0">
                <a:solidFill>
                  <a:srgbClr val="0000FF"/>
                </a:solidFill>
              </a:rPr>
              <a:t>The reasons are rather clear</a:t>
            </a:r>
            <a:r>
              <a:rPr lang="ru-RU" b="1" dirty="0" smtClean="0">
                <a:solidFill>
                  <a:srgbClr val="0000FF"/>
                </a:solidFill>
              </a:rPr>
              <a:t>:</a:t>
            </a:r>
            <a:endParaRPr lang="ru-RU" b="1" dirty="0">
              <a:solidFill>
                <a:srgbClr val="0000FF"/>
              </a:solidFill>
            </a:endParaRPr>
          </a:p>
          <a:p>
            <a:r>
              <a:rPr lang="ru-RU" b="1" dirty="0">
                <a:solidFill>
                  <a:srgbClr val="FF3300"/>
                </a:solidFill>
              </a:rPr>
              <a:t>А.</a:t>
            </a:r>
            <a:r>
              <a:rPr lang="ru-RU" dirty="0"/>
              <a:t> </a:t>
            </a:r>
            <a:r>
              <a:rPr lang="en-US" sz="1600" dirty="0"/>
              <a:t>Alignment on technology "with a brand" that induces to buy and use at the airports installations, inefficient and inconvenient for passengers, on </a:t>
            </a:r>
            <a:r>
              <a:rPr lang="en-US" sz="1600" dirty="0" err="1"/>
              <a:t>millimetric</a:t>
            </a:r>
            <a:r>
              <a:rPr lang="en-US" sz="1600" dirty="0"/>
              <a:t> radio waves. The reasons of such choice are unclear. As a justification – artificially propagandized radio phobia</a:t>
            </a:r>
            <a:r>
              <a:rPr lang="ru-RU" sz="1600" dirty="0" smtClean="0"/>
              <a:t>. </a:t>
            </a:r>
            <a:endParaRPr lang="ru-RU" sz="1600" dirty="0"/>
          </a:p>
          <a:p>
            <a:endParaRPr lang="ru-RU" sz="1600" dirty="0"/>
          </a:p>
          <a:p>
            <a:r>
              <a:rPr lang="ru-RU" sz="1600" b="1" dirty="0">
                <a:solidFill>
                  <a:srgbClr val="FF3300"/>
                </a:solidFill>
              </a:rPr>
              <a:t>Б.</a:t>
            </a:r>
            <a:r>
              <a:rPr lang="ru-RU" sz="1600" dirty="0"/>
              <a:t> </a:t>
            </a:r>
            <a:r>
              <a:rPr lang="en-US" sz="1600" dirty="0"/>
              <a:t>Insufficient scientific and technical competence of potential consumers of </a:t>
            </a:r>
            <a:r>
              <a:rPr lang="en-US" sz="1600" dirty="0" smtClean="0"/>
              <a:t>SRK (EVT) </a:t>
            </a:r>
            <a:r>
              <a:rPr lang="en-US" sz="1600" dirty="0"/>
              <a:t>– officials and intelligence agencies. Often they can't apprehend evidence-based comparisons of a natural background and doses when using </a:t>
            </a:r>
            <a:r>
              <a:rPr lang="en-US" sz="1600" dirty="0" smtClean="0"/>
              <a:t>SRK</a:t>
            </a:r>
            <a:r>
              <a:rPr lang="ru-RU" sz="1600" dirty="0" smtClean="0"/>
              <a:t> (</a:t>
            </a:r>
            <a:r>
              <a:rPr lang="en-US" sz="1600" dirty="0" smtClean="0"/>
              <a:t>EVT).</a:t>
            </a:r>
            <a:endParaRPr lang="ru-RU" sz="1600" dirty="0">
              <a:cs typeface="Arial" pitchFamily="34" charset="0"/>
            </a:endParaRPr>
          </a:p>
          <a:p>
            <a:r>
              <a:rPr lang="ru-RU" sz="1600" b="1" dirty="0">
                <a:cs typeface="Arial" pitchFamily="34" charset="0"/>
              </a:rPr>
              <a:t>  </a:t>
            </a:r>
            <a:endParaRPr lang="ru-RU" sz="1600" b="1" dirty="0">
              <a:solidFill>
                <a:srgbClr val="0000FF"/>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Номер слайда 3"/>
          <p:cNvSpPr>
            <a:spLocks noGrp="1"/>
          </p:cNvSpPr>
          <p:nvPr>
            <p:ph type="sldNum" sz="quarter" idx="12"/>
          </p:nvPr>
        </p:nvSpPr>
        <p:spPr>
          <a:noFill/>
        </p:spPr>
        <p:txBody>
          <a:bodyPr/>
          <a:lstStyle/>
          <a:p>
            <a:fld id="{7160050C-FC4B-4FE9-84D0-75E40C99C7A4}" type="slidenum">
              <a:rPr lang="ru-RU" smtClean="0">
                <a:latin typeface="Arial" pitchFamily="34" charset="0"/>
              </a:rPr>
              <a:pPr/>
              <a:t>17</a:t>
            </a:fld>
            <a:endParaRPr lang="ru-RU" smtClean="0">
              <a:latin typeface="Arial" pitchFamily="34" charset="0"/>
            </a:endParaRPr>
          </a:p>
        </p:txBody>
      </p:sp>
      <p:sp>
        <p:nvSpPr>
          <p:cNvPr id="18435" name="Rectangle 4"/>
          <p:cNvSpPr>
            <a:spLocks noChangeArrowheads="1"/>
          </p:cNvSpPr>
          <p:nvPr/>
        </p:nvSpPr>
        <p:spPr bwMode="auto">
          <a:xfrm>
            <a:off x="250825" y="476250"/>
            <a:ext cx="8424863" cy="4585871"/>
          </a:xfrm>
          <a:prstGeom prst="rect">
            <a:avLst/>
          </a:prstGeom>
          <a:noFill/>
          <a:ln w="9525">
            <a:noFill/>
            <a:miter lim="800000"/>
            <a:headEnd/>
            <a:tailEnd/>
          </a:ln>
        </p:spPr>
        <p:txBody>
          <a:bodyPr>
            <a:spAutoFit/>
          </a:bodyPr>
          <a:lstStyle/>
          <a:p>
            <a:r>
              <a:rPr lang="en-US" b="1" dirty="0">
                <a:solidFill>
                  <a:srgbClr val="FF3300"/>
                </a:solidFill>
              </a:rPr>
              <a:t>We concretize a </a:t>
            </a:r>
            <a:r>
              <a:rPr lang="en-US" b="1" dirty="0" smtClean="0">
                <a:solidFill>
                  <a:srgbClr val="FF3300"/>
                </a:solidFill>
              </a:rPr>
              <a:t>situation:</a:t>
            </a:r>
            <a:endParaRPr lang="ru-RU" b="1" dirty="0">
              <a:solidFill>
                <a:srgbClr val="FF3300"/>
              </a:solidFill>
            </a:endParaRPr>
          </a:p>
          <a:p>
            <a:endParaRPr lang="en-US" b="1" dirty="0">
              <a:solidFill>
                <a:srgbClr val="FF3300"/>
              </a:solidFill>
            </a:endParaRPr>
          </a:p>
          <a:p>
            <a:r>
              <a:rPr lang="en-US" sz="1600" b="1" dirty="0" err="1" smtClean="0">
                <a:solidFill>
                  <a:srgbClr val="0000FF"/>
                </a:solidFill>
              </a:rPr>
              <a:t>Quastions</a:t>
            </a:r>
            <a:r>
              <a:rPr lang="en-US" sz="1600" b="1" dirty="0" smtClean="0">
                <a:solidFill>
                  <a:srgbClr val="0000FF"/>
                </a:solidFill>
              </a:rPr>
              <a:t>:                                                </a:t>
            </a:r>
            <a:r>
              <a:rPr lang="ru-RU" sz="1600" b="1" dirty="0" smtClean="0">
                <a:solidFill>
                  <a:srgbClr val="0000FF"/>
                </a:solidFill>
              </a:rPr>
              <a:t>                                                              </a:t>
            </a:r>
            <a:r>
              <a:rPr lang="en-US" sz="1600" b="1" dirty="0" smtClean="0">
                <a:solidFill>
                  <a:srgbClr val="0000FF"/>
                </a:solidFill>
              </a:rPr>
              <a:t>Answers:</a:t>
            </a:r>
            <a:endParaRPr lang="ru-RU" sz="1600" b="1" dirty="0">
              <a:solidFill>
                <a:srgbClr val="0000FF"/>
              </a:solidFill>
            </a:endParaRPr>
          </a:p>
          <a:p>
            <a:endParaRPr lang="ru-RU" sz="1600" b="1" dirty="0" smtClean="0">
              <a:solidFill>
                <a:srgbClr val="0000FF"/>
              </a:solidFill>
            </a:endParaRPr>
          </a:p>
          <a:p>
            <a:pPr>
              <a:buClr>
                <a:srgbClr val="FF3300"/>
              </a:buClr>
              <a:buFont typeface="Wingdings" pitchFamily="2" charset="2"/>
              <a:buChar char="Ø"/>
            </a:pPr>
            <a:r>
              <a:rPr lang="ru-RU" sz="1600" b="1" dirty="0" smtClean="0"/>
              <a:t> </a:t>
            </a:r>
            <a:r>
              <a:rPr lang="en-US" sz="1600" b="1" dirty="0"/>
              <a:t>Application of SRK is effective? Level of safety increases? </a:t>
            </a:r>
            <a:r>
              <a:rPr lang="en-US" sz="1600" b="1" dirty="0" smtClean="0"/>
              <a:t>		</a:t>
            </a:r>
            <a:r>
              <a:rPr lang="en-US" sz="1600" b="1" dirty="0" smtClean="0">
                <a:solidFill>
                  <a:srgbClr val="FF0000"/>
                </a:solidFill>
              </a:rPr>
              <a:t>Yes </a:t>
            </a:r>
            <a:r>
              <a:rPr lang="en-US" sz="1600" b="1" dirty="0" smtClean="0"/>
              <a:t>                                   </a:t>
            </a:r>
            <a:endParaRPr lang="en-US" sz="1600" b="1" dirty="0"/>
          </a:p>
          <a:p>
            <a:pPr>
              <a:buClr>
                <a:srgbClr val="FF3300"/>
              </a:buClr>
              <a:buFont typeface="Wingdings" pitchFamily="2" charset="2"/>
              <a:buChar char="Ø"/>
            </a:pPr>
            <a:r>
              <a:rPr lang="en-US" sz="1600" b="1" dirty="0"/>
              <a:t> Application of SRK is comfortable? </a:t>
            </a:r>
            <a:r>
              <a:rPr lang="en-US" sz="1600" b="1" dirty="0" smtClean="0"/>
              <a:t>				</a:t>
            </a:r>
            <a:r>
              <a:rPr lang="en-US" sz="1600" b="1" dirty="0" smtClean="0">
                <a:solidFill>
                  <a:srgbClr val="FF0000"/>
                </a:solidFill>
              </a:rPr>
              <a:t>Yes</a:t>
            </a:r>
            <a:endParaRPr lang="en-US" sz="1600" b="1" dirty="0">
              <a:solidFill>
                <a:srgbClr val="FF0000"/>
              </a:solidFill>
            </a:endParaRPr>
          </a:p>
          <a:p>
            <a:pPr>
              <a:buClr>
                <a:srgbClr val="FF3300"/>
              </a:buClr>
              <a:buFont typeface="Wingdings" pitchFamily="2" charset="2"/>
              <a:buChar char="Ø"/>
            </a:pPr>
            <a:r>
              <a:rPr lang="en-US" sz="1600" b="1" dirty="0"/>
              <a:t> Application of SRK is safe? (The dose is equivalent to 4 minutes of flight) </a:t>
            </a:r>
            <a:r>
              <a:rPr lang="en-US" sz="1600" b="1" dirty="0">
                <a:solidFill>
                  <a:srgbClr val="FF0000"/>
                </a:solidFill>
              </a:rPr>
              <a:t>Yes</a:t>
            </a:r>
            <a:r>
              <a:rPr lang="en-US" sz="1600" b="1" dirty="0"/>
              <a:t>                                                      </a:t>
            </a:r>
          </a:p>
          <a:p>
            <a:pPr>
              <a:buClr>
                <a:srgbClr val="FF3300"/>
              </a:buClr>
              <a:buFont typeface="Wingdings" pitchFamily="2" charset="2"/>
              <a:buChar char="Ø"/>
            </a:pPr>
            <a:r>
              <a:rPr lang="en-US" sz="1600" b="1" dirty="0"/>
              <a:t> SRK is checked by long real operation? </a:t>
            </a:r>
            <a:r>
              <a:rPr lang="en-US" sz="1600" b="1" dirty="0" smtClean="0"/>
              <a:t>				</a:t>
            </a:r>
            <a:r>
              <a:rPr lang="en-US" sz="1600" b="1" dirty="0" smtClean="0">
                <a:solidFill>
                  <a:srgbClr val="FF0000"/>
                </a:solidFill>
              </a:rPr>
              <a:t>Yes</a:t>
            </a:r>
            <a:endParaRPr lang="ru-RU" sz="1600" b="1" dirty="0" smtClean="0">
              <a:solidFill>
                <a:srgbClr val="FF0000"/>
              </a:solidFill>
            </a:endParaRPr>
          </a:p>
          <a:p>
            <a:endParaRPr lang="en-US" sz="1600" b="1" dirty="0" smtClean="0">
              <a:solidFill>
                <a:srgbClr val="0000FF"/>
              </a:solidFill>
            </a:endParaRPr>
          </a:p>
          <a:p>
            <a:r>
              <a:rPr lang="ru-RU" sz="1600" b="1" dirty="0" smtClean="0">
                <a:solidFill>
                  <a:srgbClr val="0000FF"/>
                </a:solidFill>
              </a:rPr>
              <a:t> </a:t>
            </a:r>
            <a:r>
              <a:rPr lang="en-US" sz="1600" b="1" dirty="0" smtClean="0">
                <a:solidFill>
                  <a:srgbClr val="0000FF"/>
                </a:solidFill>
              </a:rPr>
              <a:t>What do we </a:t>
            </a:r>
            <a:r>
              <a:rPr lang="en-US" sz="1600" b="1" dirty="0">
                <a:solidFill>
                  <a:srgbClr val="0000FF"/>
                </a:solidFill>
              </a:rPr>
              <a:t>see practically at all airports? People continue to feel discomfort and humiliations, but stand them </a:t>
            </a:r>
            <a:r>
              <a:rPr lang="en-US" sz="1600" b="1" dirty="0" smtClean="0">
                <a:solidFill>
                  <a:srgbClr val="0000FF"/>
                </a:solidFill>
              </a:rPr>
              <a:t>since. It </a:t>
            </a:r>
            <a:r>
              <a:rPr lang="en-US" sz="1600" b="1" dirty="0">
                <a:solidFill>
                  <a:srgbClr val="0000FF"/>
                </a:solidFill>
              </a:rPr>
              <a:t>seems to them that it becomes for ensuring their safety. Actually is only visibility of fight for safety. The suicide bomber with a bomb will pass in a rectum in the plane without effort. What do we wait for? Terrorist attack and victims? Why not to make examination more pleasant, and weeds safer already now</a:t>
            </a:r>
            <a:r>
              <a:rPr lang="en-US" sz="1600" b="1" dirty="0" smtClean="0">
                <a:solidFill>
                  <a:srgbClr val="0000FF"/>
                </a:solidFill>
              </a:rPr>
              <a:t>?</a:t>
            </a:r>
            <a:endParaRPr lang="ru-RU" sz="1600" b="1" dirty="0" smtClean="0">
              <a:solidFill>
                <a:srgbClr val="0000FF"/>
              </a:solidFill>
            </a:endParaRPr>
          </a:p>
          <a:p>
            <a:endParaRPr lang="ru-RU" sz="1600" b="1" dirty="0" smtClean="0">
              <a:solidFill>
                <a:srgbClr val="0000FF"/>
              </a:solidFill>
            </a:endParaRPr>
          </a:p>
          <a:p>
            <a:r>
              <a:rPr lang="en-US" sz="1600" b="1" dirty="0">
                <a:latin typeface="Times New Roman" pitchFamily="18" charset="0"/>
                <a:ea typeface="Calibri" pitchFamily="34" charset="0"/>
                <a:cs typeface="Times New Roman" pitchFamily="18" charset="0"/>
              </a:rPr>
              <a:t>Now, after terrorist attacks in Paris, Ankara, Brussels, Pakistan, Istanbul, explosion of the Russian plane over Sinai, there can come the turn of other countries.</a:t>
            </a:r>
            <a:endParaRPr lang="ru-RU" sz="1600"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Номер слайда 1"/>
          <p:cNvSpPr>
            <a:spLocks noGrp="1"/>
          </p:cNvSpPr>
          <p:nvPr>
            <p:ph type="sldNum" sz="quarter" idx="12"/>
          </p:nvPr>
        </p:nvSpPr>
        <p:spPr>
          <a:noFill/>
        </p:spPr>
        <p:txBody>
          <a:bodyPr/>
          <a:lstStyle/>
          <a:p>
            <a:fld id="{734EABB3-5D9D-4308-B415-7EEA53206408}" type="slidenum">
              <a:rPr lang="ru-RU" smtClean="0">
                <a:latin typeface="Arial" pitchFamily="34" charset="0"/>
              </a:rPr>
              <a:pPr/>
              <a:t>18</a:t>
            </a:fld>
            <a:endParaRPr lang="ru-RU" smtClean="0">
              <a:latin typeface="Arial" pitchFamily="34" charset="0"/>
            </a:endParaRPr>
          </a:p>
        </p:txBody>
      </p:sp>
      <p:sp>
        <p:nvSpPr>
          <p:cNvPr id="19459" name="Rectangle 1"/>
          <p:cNvSpPr>
            <a:spLocks noChangeArrowheads="1"/>
          </p:cNvSpPr>
          <p:nvPr/>
        </p:nvSpPr>
        <p:spPr bwMode="auto">
          <a:xfrm>
            <a:off x="179388" y="1535490"/>
            <a:ext cx="8712200" cy="3139321"/>
          </a:xfrm>
          <a:prstGeom prst="rect">
            <a:avLst/>
          </a:prstGeom>
          <a:noFill/>
          <a:ln w="9525">
            <a:noFill/>
            <a:miter lim="800000"/>
            <a:headEnd/>
            <a:tailEnd/>
          </a:ln>
        </p:spPr>
        <p:txBody>
          <a:bodyPr anchor="ctr">
            <a:spAutoFit/>
          </a:bodyPr>
          <a:lstStyle/>
          <a:p>
            <a:pPr indent="180975" algn="just" eaLnBrk="0" hangingPunct="0"/>
            <a:r>
              <a:rPr lang="en-US" b="1" dirty="0">
                <a:solidFill>
                  <a:srgbClr val="0000FF"/>
                </a:solidFill>
                <a:latin typeface="Times New Roman" pitchFamily="18" charset="0"/>
                <a:ea typeface="Calibri" pitchFamily="34" charset="0"/>
                <a:cs typeface="Times New Roman" pitchFamily="18" charset="0"/>
              </a:rPr>
              <a:t>The opponent is ruthless, is present worldwide and is aimed at striking blows on civilians. To wait passively – it is just criminal. It is necessary to work</a:t>
            </a:r>
            <a:r>
              <a:rPr lang="en-US" b="1" dirty="0" smtClean="0">
                <a:solidFill>
                  <a:srgbClr val="0000FF"/>
                </a:solidFill>
                <a:latin typeface="Times New Roman" pitchFamily="18" charset="0"/>
                <a:ea typeface="Calibri" pitchFamily="34" charset="0"/>
                <a:cs typeface="Times New Roman" pitchFamily="18" charset="0"/>
              </a:rPr>
              <a:t>:</a:t>
            </a:r>
            <a:endParaRPr lang="ru-RU" b="1" dirty="0" smtClean="0">
              <a:solidFill>
                <a:srgbClr val="0000FF"/>
              </a:solidFill>
              <a:latin typeface="Times New Roman" pitchFamily="18" charset="0"/>
              <a:ea typeface="Calibri" pitchFamily="34" charset="0"/>
              <a:cs typeface="Times New Roman" pitchFamily="18" charset="0"/>
            </a:endParaRPr>
          </a:p>
          <a:p>
            <a:pPr indent="180975" algn="just" eaLnBrk="0" hangingPunct="0"/>
            <a:endParaRPr lang="ru-RU" b="1" dirty="0" smtClean="0">
              <a:solidFill>
                <a:srgbClr val="0000FF"/>
              </a:solidFill>
              <a:latin typeface="Times New Roman" pitchFamily="18" charset="0"/>
              <a:ea typeface="Calibri" pitchFamily="34" charset="0"/>
              <a:cs typeface="Times New Roman" pitchFamily="18" charset="0"/>
            </a:endParaRPr>
          </a:p>
          <a:p>
            <a:pPr indent="180975" algn="just" eaLnBrk="0" hangingPunct="0"/>
            <a:r>
              <a:rPr lang="ru-RU" dirty="0" smtClean="0">
                <a:latin typeface="Times New Roman" pitchFamily="18" charset="0"/>
                <a:ea typeface="Calibri" pitchFamily="34" charset="0"/>
                <a:cs typeface="Times New Roman" pitchFamily="18" charset="0"/>
              </a:rPr>
              <a:t>1. </a:t>
            </a:r>
            <a:r>
              <a:rPr lang="en-US" dirty="0" smtClean="0">
                <a:latin typeface="Times New Roman" pitchFamily="18" charset="0"/>
                <a:ea typeface="Calibri" pitchFamily="34" charset="0"/>
                <a:cs typeface="Times New Roman" pitchFamily="18" charset="0"/>
              </a:rPr>
              <a:t>It </a:t>
            </a:r>
            <a:r>
              <a:rPr lang="en-US" dirty="0">
                <a:latin typeface="Times New Roman" pitchFamily="18" charset="0"/>
                <a:ea typeface="Calibri" pitchFamily="34" charset="0"/>
                <a:cs typeface="Times New Roman" pitchFamily="18" charset="0"/>
              </a:rPr>
              <a:t>is urgent to equip zones of examination of all airports with the SRK installations and to enter obligatory examination on them, without a possibility of the voluntary choice of a way of examination.</a:t>
            </a:r>
          </a:p>
          <a:p>
            <a:pPr indent="180975" algn="just" eaLnBrk="0" hangingPunct="0"/>
            <a:r>
              <a:rPr lang="ru-RU" dirty="0" smtClean="0">
                <a:latin typeface="Times New Roman" pitchFamily="18" charset="0"/>
                <a:ea typeface="Calibri" pitchFamily="34" charset="0"/>
                <a:cs typeface="Times New Roman" pitchFamily="18" charset="0"/>
              </a:rPr>
              <a:t>2. </a:t>
            </a:r>
            <a:r>
              <a:rPr lang="en-US" dirty="0" smtClean="0">
                <a:latin typeface="Times New Roman" pitchFamily="18" charset="0"/>
                <a:ea typeface="Calibri" pitchFamily="34" charset="0"/>
                <a:cs typeface="Times New Roman" pitchFamily="18" charset="0"/>
              </a:rPr>
              <a:t> </a:t>
            </a:r>
            <a:r>
              <a:rPr lang="en-US" dirty="0">
                <a:latin typeface="Times New Roman" pitchFamily="18" charset="0"/>
                <a:ea typeface="Calibri" pitchFamily="34" charset="0"/>
                <a:cs typeface="Times New Roman" pitchFamily="18" charset="0"/>
              </a:rPr>
              <a:t>To clean a framework of </a:t>
            </a:r>
            <a:r>
              <a:rPr lang="en-US" dirty="0" err="1">
                <a:latin typeface="Times New Roman" pitchFamily="18" charset="0"/>
                <a:ea typeface="Calibri" pitchFamily="34" charset="0"/>
                <a:cs typeface="Times New Roman" pitchFamily="18" charset="0"/>
              </a:rPr>
              <a:t>metaldetectors</a:t>
            </a:r>
            <a:r>
              <a:rPr lang="en-US" dirty="0">
                <a:latin typeface="Times New Roman" pitchFamily="18" charset="0"/>
                <a:ea typeface="Calibri" pitchFamily="34" charset="0"/>
                <a:cs typeface="Times New Roman" pitchFamily="18" charset="0"/>
              </a:rPr>
              <a:t> on an entrance to a zone of examination. Metal objects by means of SRK are found much better (a form of objects and their arrangement).</a:t>
            </a:r>
          </a:p>
          <a:p>
            <a:pPr indent="180975" algn="just" eaLnBrk="0" hangingPunct="0"/>
            <a:r>
              <a:rPr lang="ru-RU" dirty="0" smtClean="0">
                <a:latin typeface="Times New Roman" pitchFamily="18" charset="0"/>
                <a:ea typeface="Calibri" pitchFamily="34" charset="0"/>
                <a:cs typeface="Times New Roman" pitchFamily="18" charset="0"/>
              </a:rPr>
              <a:t>3. </a:t>
            </a:r>
            <a:r>
              <a:rPr lang="en-US" dirty="0" smtClean="0">
                <a:latin typeface="Times New Roman" pitchFamily="18" charset="0"/>
                <a:ea typeface="Calibri" pitchFamily="34" charset="0"/>
                <a:cs typeface="Times New Roman" pitchFamily="18" charset="0"/>
              </a:rPr>
              <a:t>At </a:t>
            </a:r>
            <a:r>
              <a:rPr lang="en-US" dirty="0">
                <a:latin typeface="Times New Roman" pitchFamily="18" charset="0"/>
                <a:ea typeface="Calibri" pitchFamily="34" charset="0"/>
                <a:cs typeface="Times New Roman" pitchFamily="18" charset="0"/>
              </a:rPr>
              <a:t>preflight examination at the airports of the countries where drugs are produced, by means of SRK becomes possible at the same time to find also the drug traffickers transporting drugs in a body.</a:t>
            </a:r>
            <a:endParaRPr lang="ru-RU" altLang="ko-KR" dirty="0">
              <a:latin typeface="Times New Roman" pitchFamily="18" charset="0"/>
              <a:ea typeface="Batang" charset="-127"/>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Номер слайда 1"/>
          <p:cNvSpPr>
            <a:spLocks noGrp="1"/>
          </p:cNvSpPr>
          <p:nvPr>
            <p:ph type="sldNum" sz="quarter" idx="12"/>
          </p:nvPr>
        </p:nvSpPr>
        <p:spPr>
          <a:noFill/>
        </p:spPr>
        <p:txBody>
          <a:bodyPr/>
          <a:lstStyle/>
          <a:p>
            <a:fld id="{BCE9C02A-1D4A-46DA-949B-F0517E9C4F13}" type="slidenum">
              <a:rPr lang="ru-RU" smtClean="0">
                <a:latin typeface="Arial" pitchFamily="34" charset="0"/>
              </a:rPr>
              <a:pPr/>
              <a:t>19</a:t>
            </a:fld>
            <a:endParaRPr lang="ru-RU" smtClean="0">
              <a:latin typeface="Arial" pitchFamily="34" charset="0"/>
            </a:endParaRPr>
          </a:p>
        </p:txBody>
      </p:sp>
      <p:sp>
        <p:nvSpPr>
          <p:cNvPr id="20483" name="Прямоугольник 2"/>
          <p:cNvSpPr>
            <a:spLocks noChangeArrowheads="1"/>
          </p:cNvSpPr>
          <p:nvPr/>
        </p:nvSpPr>
        <p:spPr bwMode="auto">
          <a:xfrm>
            <a:off x="539750" y="692150"/>
            <a:ext cx="8208963" cy="4524316"/>
          </a:xfrm>
          <a:prstGeom prst="rect">
            <a:avLst/>
          </a:prstGeom>
          <a:noFill/>
          <a:ln w="9525">
            <a:noFill/>
            <a:miter lim="800000"/>
            <a:headEnd/>
            <a:tailEnd/>
          </a:ln>
        </p:spPr>
        <p:txBody>
          <a:bodyPr>
            <a:spAutoFit/>
          </a:bodyPr>
          <a:lstStyle/>
          <a:p>
            <a:pPr indent="180975" algn="just" eaLnBrk="0" hangingPunct="0"/>
            <a:r>
              <a:rPr lang="en-US" altLang="ko-KR" dirty="0">
                <a:latin typeface="Times New Roman" pitchFamily="18" charset="0"/>
                <a:ea typeface="Batang" charset="-127"/>
                <a:cs typeface="Times New Roman" pitchFamily="18" charset="0"/>
              </a:rPr>
              <a:t>4. For prevention of penetration of terrorists on the territory of the airport it is expedient to establish SRK not far from entrances to the airport. To keep the equipment on entrances: </a:t>
            </a:r>
            <a:r>
              <a:rPr lang="en-US" altLang="ko-KR" dirty="0" err="1">
                <a:latin typeface="Times New Roman" pitchFamily="18" charset="0"/>
                <a:ea typeface="Batang" charset="-127"/>
                <a:cs typeface="Times New Roman" pitchFamily="18" charset="0"/>
              </a:rPr>
              <a:t>metaldetectors</a:t>
            </a:r>
            <a:r>
              <a:rPr lang="en-US" altLang="ko-KR" dirty="0">
                <a:latin typeface="Times New Roman" pitchFamily="18" charset="0"/>
                <a:ea typeface="Batang" charset="-127"/>
                <a:cs typeface="Times New Roman" pitchFamily="18" charset="0"/>
              </a:rPr>
              <a:t> and luggage </a:t>
            </a:r>
            <a:r>
              <a:rPr lang="en-US" altLang="ko-KR" dirty="0" err="1">
                <a:latin typeface="Times New Roman" pitchFamily="18" charset="0"/>
                <a:ea typeface="Batang" charset="-127"/>
                <a:cs typeface="Times New Roman" pitchFamily="18" charset="0"/>
              </a:rPr>
              <a:t>introscopes</a:t>
            </a:r>
            <a:r>
              <a:rPr lang="en-US" altLang="ko-KR" dirty="0">
                <a:latin typeface="Times New Roman" pitchFamily="18" charset="0"/>
                <a:ea typeface="Batang" charset="-127"/>
                <a:cs typeface="Times New Roman" pitchFamily="18" charset="0"/>
              </a:rPr>
              <a:t>. For entering on the territory of the airport psychologists and specialists in a </a:t>
            </a:r>
            <a:r>
              <a:rPr lang="en-US" altLang="ko-KR" dirty="0" err="1">
                <a:latin typeface="Times New Roman" pitchFamily="18" charset="0"/>
                <a:ea typeface="Batang" charset="-127"/>
                <a:cs typeface="Times New Roman" pitchFamily="18" charset="0"/>
              </a:rPr>
              <a:t>profayling</a:t>
            </a:r>
            <a:r>
              <a:rPr lang="en-US" altLang="ko-KR" dirty="0">
                <a:latin typeface="Times New Roman" pitchFamily="18" charset="0"/>
                <a:ea typeface="Batang" charset="-127"/>
                <a:cs typeface="Times New Roman" pitchFamily="18" charset="0"/>
              </a:rPr>
              <a:t> have to observe (directly or by means of surveillance cameras). They have to allocate suspects or persons with inadequate behavior and to direct them to examination on SRK. Apparently there will be enough one installation on several entrances.</a:t>
            </a:r>
          </a:p>
          <a:p>
            <a:pPr indent="180975" algn="just" eaLnBrk="0" hangingPunct="0"/>
            <a:r>
              <a:rPr lang="en-US" altLang="ko-KR" dirty="0">
                <a:latin typeface="Times New Roman" pitchFamily="18" charset="0"/>
                <a:ea typeface="Batang" charset="-127"/>
                <a:cs typeface="Times New Roman" pitchFamily="18" charset="0"/>
              </a:rPr>
              <a:t>5. To add SRK with the devices increasing safety level: devices of suppression of signals, devices for detection of radio-electronic components in a body and in baggage, by portable "electronic noses", etc. – such devices are developed and are made by several companies</a:t>
            </a:r>
            <a:r>
              <a:rPr lang="en-US" altLang="ko-KR" dirty="0" smtClean="0">
                <a:latin typeface="Times New Roman" pitchFamily="18" charset="0"/>
                <a:ea typeface="Batang" charset="-127"/>
                <a:cs typeface="Times New Roman" pitchFamily="18" charset="0"/>
              </a:rPr>
              <a:t>.</a:t>
            </a:r>
            <a:endParaRPr lang="ru-RU" altLang="ko-KR" dirty="0" smtClean="0">
              <a:latin typeface="Times New Roman" pitchFamily="18" charset="0"/>
              <a:ea typeface="Batang" charset="-127"/>
              <a:cs typeface="Times New Roman" pitchFamily="18" charset="0"/>
            </a:endParaRPr>
          </a:p>
          <a:p>
            <a:pPr indent="180975" algn="just" eaLnBrk="0" hangingPunct="0"/>
            <a:endParaRPr lang="ru-RU" altLang="ko-KR" dirty="0">
              <a:latin typeface="Times New Roman" pitchFamily="18" charset="0"/>
              <a:ea typeface="Batang" charset="-127"/>
              <a:cs typeface="Times New Roman" pitchFamily="18" charset="0"/>
            </a:endParaRPr>
          </a:p>
          <a:p>
            <a:pPr indent="180975" algn="just" eaLnBrk="0" hangingPunct="0"/>
            <a:r>
              <a:rPr lang="ru-RU" altLang="ko-KR" dirty="0">
                <a:latin typeface="Times New Roman" pitchFamily="18" charset="0"/>
                <a:ea typeface="Batang" charset="-127"/>
                <a:cs typeface="Times New Roman" pitchFamily="18" charset="0"/>
              </a:rPr>
              <a:t>  </a:t>
            </a:r>
            <a:r>
              <a:rPr lang="en-US" altLang="ko-KR" b="1" dirty="0">
                <a:solidFill>
                  <a:srgbClr val="0000FF"/>
                </a:solidFill>
                <a:latin typeface="Times New Roman" pitchFamily="18" charset="0"/>
                <a:ea typeface="Batang" charset="-127"/>
                <a:cs typeface="Times New Roman" pitchFamily="18" charset="0"/>
              </a:rPr>
              <a:t>Certainly, finally, the list died and the equipment for holding a procedure of examination have to define the relevant structures. But it is necessary to work and to work urgently. It will involve considerable material inputs, but inaction will be more expensive.</a:t>
            </a:r>
            <a:endParaRPr lang="ru-RU" altLang="ko-KR" b="1" dirty="0">
              <a:solidFill>
                <a:srgbClr val="0000FF"/>
              </a:solidFill>
              <a:latin typeface="Times New Roman" pitchFamily="18" charset="0"/>
              <a:ea typeface="Batang" charset="-127"/>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Номер слайда 3"/>
          <p:cNvSpPr>
            <a:spLocks noGrp="1"/>
          </p:cNvSpPr>
          <p:nvPr>
            <p:ph type="sldNum" sz="quarter" idx="12"/>
          </p:nvPr>
        </p:nvSpPr>
        <p:spPr>
          <a:noFill/>
        </p:spPr>
        <p:txBody>
          <a:bodyPr/>
          <a:lstStyle/>
          <a:p>
            <a:fld id="{CC70FF07-E970-451C-B9D3-04C6BFAA2405}" type="slidenum">
              <a:rPr lang="ru-RU" smtClean="0">
                <a:latin typeface="Arial" pitchFamily="34" charset="0"/>
              </a:rPr>
              <a:pPr/>
              <a:t>2</a:t>
            </a:fld>
            <a:endParaRPr lang="ru-RU" smtClean="0">
              <a:latin typeface="Arial" pitchFamily="34" charset="0"/>
            </a:endParaRPr>
          </a:p>
        </p:txBody>
      </p:sp>
      <p:sp>
        <p:nvSpPr>
          <p:cNvPr id="13316" name="Rectangle 4"/>
          <p:cNvSpPr>
            <a:spLocks noChangeArrowheads="1"/>
          </p:cNvSpPr>
          <p:nvPr/>
        </p:nvSpPr>
        <p:spPr bwMode="auto">
          <a:xfrm>
            <a:off x="395288" y="87313"/>
            <a:ext cx="8497887" cy="5940089"/>
          </a:xfrm>
          <a:prstGeom prst="rect">
            <a:avLst/>
          </a:prstGeom>
          <a:noFill/>
          <a:ln w="9525">
            <a:noFill/>
            <a:miter lim="800000"/>
            <a:headEnd/>
            <a:tailEnd/>
          </a:ln>
          <a:effectLst/>
        </p:spPr>
        <p:txBody>
          <a:bodyPr>
            <a:spAutoFit/>
          </a:bodyPr>
          <a:lstStyle/>
          <a:p>
            <a:pPr marL="342900" indent="-342900">
              <a:defRPr/>
            </a:pPr>
            <a:r>
              <a:rPr lang="ru-RU" b="1" dirty="0">
                <a:solidFill>
                  <a:srgbClr val="FF3300"/>
                </a:solidFill>
                <a:effectLst>
                  <a:outerShdw blurRad="38100" dist="38100" dir="2700000" algn="tl">
                    <a:srgbClr val="C0C0C0"/>
                  </a:outerShdw>
                </a:effectLst>
                <a:latin typeface="Arial" charset="0"/>
              </a:rPr>
              <a:t>        </a:t>
            </a:r>
            <a:r>
              <a:rPr lang="en-US" sz="2400" dirty="0">
                <a:solidFill>
                  <a:srgbClr val="FF3300"/>
                </a:solidFill>
                <a:effectLst>
                  <a:outerShdw blurRad="38100" dist="38100" dir="2700000" algn="tl">
                    <a:srgbClr val="C0C0C0"/>
                  </a:outerShdw>
                </a:effectLst>
                <a:latin typeface="Times New Roman" pitchFamily="18" charset="0"/>
                <a:cs typeface="Times New Roman" pitchFamily="18" charset="0"/>
              </a:rPr>
              <a:t>Control of passengers at the airport includes:</a:t>
            </a:r>
            <a:endParaRPr lang="ru-RU" sz="2400" dirty="0">
              <a:solidFill>
                <a:srgbClr val="FF3300"/>
              </a:solidFill>
              <a:effectLst>
                <a:outerShdw blurRad="38100" dist="38100" dir="2700000" algn="tl">
                  <a:srgbClr val="C0C0C0"/>
                </a:outerShdw>
              </a:effectLst>
              <a:latin typeface="Times New Roman" pitchFamily="18" charset="0"/>
              <a:cs typeface="Times New Roman" pitchFamily="18" charset="0"/>
            </a:endParaRPr>
          </a:p>
          <a:p>
            <a:pPr marL="342900" indent="-342900">
              <a:defRPr/>
            </a:pPr>
            <a:endParaRPr lang="ru-RU" sz="2400" dirty="0">
              <a:solidFill>
                <a:srgbClr val="FF3300"/>
              </a:solidFill>
              <a:effectLst>
                <a:outerShdw blurRad="38100" dist="38100" dir="2700000" algn="tl">
                  <a:srgbClr val="C0C0C0"/>
                </a:outerShdw>
              </a:effectLst>
              <a:latin typeface="Times New Roman" pitchFamily="18" charset="0"/>
              <a:cs typeface="Times New Roman" pitchFamily="18" charset="0"/>
            </a:endParaRPr>
          </a:p>
          <a:p>
            <a:pPr marL="342900" indent="-342900">
              <a:buClr>
                <a:srgbClr val="FF3300"/>
              </a:buClr>
              <a:buFont typeface="Wingdings" pitchFamily="2" charset="2"/>
              <a:buChar char="Ø"/>
              <a:defRPr/>
            </a:pPr>
            <a:r>
              <a:rPr lang="ru-RU" dirty="0">
                <a:effectLst>
                  <a:outerShdw blurRad="38100" dist="38100" dir="2700000" algn="tl">
                    <a:srgbClr val="C0C0C0"/>
                  </a:outerShdw>
                </a:effectLst>
                <a:latin typeface="Times New Roman" pitchFamily="18" charset="0"/>
                <a:cs typeface="Times New Roman" pitchFamily="18" charset="0"/>
              </a:rPr>
              <a:t> </a:t>
            </a:r>
            <a:r>
              <a:rPr lang="en-US" sz="2000" dirty="0">
                <a:effectLst>
                  <a:outerShdw blurRad="38100" dist="38100" dir="2700000" algn="tl">
                    <a:srgbClr val="C0C0C0"/>
                  </a:outerShdw>
                </a:effectLst>
                <a:latin typeface="Times New Roman" pitchFamily="18" charset="0"/>
                <a:cs typeface="Times New Roman" pitchFamily="18" charset="0"/>
              </a:rPr>
              <a:t>Identification of the personality</a:t>
            </a:r>
            <a:r>
              <a:rPr lang="en-US" sz="2000" dirty="0" smtClean="0">
                <a:effectLst>
                  <a:outerShdw blurRad="38100" dist="38100" dir="2700000" algn="tl">
                    <a:srgbClr val="C0C0C0"/>
                  </a:outerShdw>
                </a:effectLst>
                <a:latin typeface="Times New Roman" pitchFamily="18" charset="0"/>
                <a:cs typeface="Times New Roman" pitchFamily="18" charset="0"/>
              </a:rPr>
              <a:t>.</a:t>
            </a:r>
          </a:p>
          <a:p>
            <a:pPr marL="342900" indent="-342900">
              <a:buClr>
                <a:srgbClr val="FF3300"/>
              </a:buClr>
              <a:buFont typeface="Wingdings" pitchFamily="2" charset="2"/>
              <a:buChar char="Ø"/>
              <a:defRPr/>
            </a:pPr>
            <a:r>
              <a:rPr lang="ru-RU" sz="2000" dirty="0" smtClean="0">
                <a:effectLst>
                  <a:outerShdw blurRad="38100" dist="38100" dir="2700000" algn="tl">
                    <a:srgbClr val="C0C0C0"/>
                  </a:outerShdw>
                </a:effectLst>
                <a:latin typeface="Times New Roman" pitchFamily="18" charset="0"/>
                <a:cs typeface="Times New Roman" pitchFamily="18" charset="0"/>
              </a:rPr>
              <a:t> </a:t>
            </a:r>
            <a:r>
              <a:rPr lang="en-US" sz="2000" dirty="0">
                <a:effectLst>
                  <a:outerShdw blurRad="38100" dist="38100" dir="2700000" algn="tl">
                    <a:srgbClr val="C0C0C0"/>
                  </a:outerShdw>
                </a:effectLst>
                <a:latin typeface="Times New Roman" pitchFamily="18" charset="0"/>
                <a:cs typeface="Times New Roman" pitchFamily="18" charset="0"/>
              </a:rPr>
              <a:t>Examination of hand luggage and baggage</a:t>
            </a:r>
            <a:r>
              <a:rPr lang="ru-RU" sz="2000" dirty="0" smtClean="0">
                <a:effectLst>
                  <a:outerShdw blurRad="38100" dist="38100" dir="2700000" algn="tl">
                    <a:srgbClr val="C0C0C0"/>
                  </a:outerShdw>
                </a:effectLst>
                <a:latin typeface="Times New Roman" pitchFamily="18" charset="0"/>
                <a:cs typeface="Times New Roman" pitchFamily="18" charset="0"/>
              </a:rPr>
              <a:t>.</a:t>
            </a:r>
            <a:endParaRPr lang="ru-RU" sz="2000" dirty="0">
              <a:effectLst>
                <a:outerShdw blurRad="38100" dist="38100" dir="2700000" algn="tl">
                  <a:srgbClr val="C0C0C0"/>
                </a:outerShdw>
              </a:effectLst>
              <a:latin typeface="Times New Roman" pitchFamily="18" charset="0"/>
              <a:cs typeface="Times New Roman" pitchFamily="18" charset="0"/>
            </a:endParaRPr>
          </a:p>
          <a:p>
            <a:pPr marL="342900" indent="-342900">
              <a:buClr>
                <a:srgbClr val="FF3300"/>
              </a:buClr>
              <a:buFont typeface="Wingdings" pitchFamily="2" charset="2"/>
              <a:buChar char="Ø"/>
              <a:defRPr/>
            </a:pPr>
            <a:r>
              <a:rPr lang="ru-RU" sz="2000" dirty="0">
                <a:effectLst>
                  <a:outerShdw blurRad="38100" dist="38100" dir="2700000" algn="tl">
                    <a:srgbClr val="C0C0C0"/>
                  </a:outerShdw>
                </a:effectLst>
                <a:latin typeface="Times New Roman" pitchFamily="18" charset="0"/>
                <a:cs typeface="Times New Roman" pitchFamily="18" charset="0"/>
              </a:rPr>
              <a:t> </a:t>
            </a:r>
            <a:r>
              <a:rPr lang="en-US" sz="2000" dirty="0">
                <a:effectLst>
                  <a:outerShdw blurRad="38100" dist="38100" dir="2700000" algn="tl">
                    <a:srgbClr val="C0C0C0"/>
                  </a:outerShdw>
                </a:effectLst>
                <a:latin typeface="Times New Roman" pitchFamily="18" charset="0"/>
                <a:cs typeface="Times New Roman" pitchFamily="18" charset="0"/>
              </a:rPr>
              <a:t>Personal examination of people</a:t>
            </a:r>
            <a:r>
              <a:rPr lang="ru-RU" sz="2000" dirty="0" smtClean="0">
                <a:effectLst>
                  <a:outerShdw blurRad="38100" dist="38100" dir="2700000" algn="tl">
                    <a:srgbClr val="C0C0C0"/>
                  </a:outerShdw>
                </a:effectLst>
                <a:latin typeface="Times New Roman" pitchFamily="18" charset="0"/>
                <a:cs typeface="Times New Roman" pitchFamily="18" charset="0"/>
              </a:rPr>
              <a:t>.</a:t>
            </a:r>
            <a:endParaRPr lang="ru-RU" sz="2000" dirty="0">
              <a:effectLst>
                <a:outerShdw blurRad="38100" dist="38100" dir="2700000" algn="tl">
                  <a:srgbClr val="C0C0C0"/>
                </a:outerShdw>
              </a:effectLst>
              <a:latin typeface="Times New Roman" pitchFamily="18" charset="0"/>
              <a:cs typeface="Times New Roman" pitchFamily="18" charset="0"/>
            </a:endParaRPr>
          </a:p>
          <a:p>
            <a:pPr marL="342900" indent="-342900">
              <a:buClr>
                <a:srgbClr val="FF3300"/>
              </a:buClr>
              <a:buFont typeface="Wingdings" pitchFamily="2" charset="2"/>
              <a:buChar char="Ø"/>
              <a:defRPr/>
            </a:pPr>
            <a:endParaRPr lang="ru-RU" sz="2000" dirty="0">
              <a:effectLst>
                <a:outerShdw blurRad="38100" dist="38100" dir="2700000" algn="tl">
                  <a:srgbClr val="C0C0C0"/>
                </a:outerShdw>
              </a:effectLst>
              <a:latin typeface="Times New Roman" pitchFamily="18" charset="0"/>
              <a:cs typeface="Times New Roman" pitchFamily="18" charset="0"/>
            </a:endParaRPr>
          </a:p>
          <a:p>
            <a:pPr marL="342900" indent="-342900">
              <a:defRPr/>
            </a:pPr>
            <a:r>
              <a:rPr lang="ru-RU" dirty="0">
                <a:effectLst>
                  <a:outerShdw blurRad="38100" dist="38100" dir="2700000" algn="tl">
                    <a:srgbClr val="C0C0C0"/>
                  </a:outerShdw>
                </a:effectLst>
                <a:latin typeface="Times New Roman" pitchFamily="18" charset="0"/>
                <a:cs typeface="Times New Roman" pitchFamily="18" charset="0"/>
              </a:rPr>
              <a:t>           </a:t>
            </a:r>
            <a:r>
              <a:rPr lang="en-US" dirty="0">
                <a:effectLst>
                  <a:outerShdw blurRad="38100" dist="38100" dir="2700000" algn="tl">
                    <a:srgbClr val="C0C0C0"/>
                  </a:outerShdw>
                </a:effectLst>
                <a:latin typeface="Times New Roman" pitchFamily="18" charset="0"/>
                <a:cs typeface="Times New Roman" pitchFamily="18" charset="0"/>
              </a:rPr>
              <a:t>Technical means for implementation of the first two points have reached high level. On the contrary, means of personal examination, as of today, are very primitive. Therefore, the existing system of personal examination based on </a:t>
            </a:r>
            <a:r>
              <a:rPr lang="en-US" dirty="0" err="1">
                <a:effectLst>
                  <a:outerShdw blurRad="38100" dist="38100" dir="2700000" algn="tl">
                    <a:srgbClr val="C0C0C0"/>
                  </a:outerShdw>
                </a:effectLst>
                <a:latin typeface="Times New Roman" pitchFamily="18" charset="0"/>
                <a:cs typeface="Times New Roman" pitchFamily="18" charset="0"/>
              </a:rPr>
              <a:t>metaldetectors</a:t>
            </a:r>
            <a:r>
              <a:rPr lang="en-US" dirty="0">
                <a:effectLst>
                  <a:outerShdw blurRad="38100" dist="38100" dir="2700000" algn="tl">
                    <a:srgbClr val="C0C0C0"/>
                  </a:outerShdw>
                </a:effectLst>
                <a:latin typeface="Times New Roman" pitchFamily="18" charset="0"/>
                <a:cs typeface="Times New Roman" pitchFamily="18" charset="0"/>
              </a:rPr>
              <a:t>, an undressing, release from footwear and delicate </a:t>
            </a:r>
            <a:r>
              <a:rPr lang="en-US" dirty="0" smtClean="0">
                <a:effectLst>
                  <a:outerShdw blurRad="38100" dist="38100" dir="2700000" algn="tl">
                    <a:srgbClr val="C0C0C0"/>
                  </a:outerShdw>
                </a:effectLst>
                <a:latin typeface="Times New Roman" pitchFamily="18" charset="0"/>
                <a:cs typeface="Times New Roman" pitchFamily="18" charset="0"/>
              </a:rPr>
              <a:t>palpation</a:t>
            </a:r>
            <a:endParaRPr lang="ru-RU" dirty="0" smtClean="0">
              <a:effectLst>
                <a:outerShdw blurRad="38100" dist="38100" dir="2700000" algn="tl">
                  <a:srgbClr val="C0C0C0"/>
                </a:outerShdw>
              </a:effectLst>
              <a:latin typeface="Times New Roman" pitchFamily="18" charset="0"/>
              <a:cs typeface="Times New Roman" pitchFamily="18" charset="0"/>
            </a:endParaRPr>
          </a:p>
          <a:p>
            <a:pPr marL="342900" indent="-342900">
              <a:defRPr/>
            </a:pPr>
            <a:r>
              <a:rPr lang="en-US" b="1" dirty="0" smtClean="0">
                <a:solidFill>
                  <a:srgbClr val="0000FF"/>
                </a:solidFill>
                <a:effectLst>
                  <a:outerShdw blurRad="38100" dist="38100" dir="2700000" algn="tl">
                    <a:srgbClr val="C0C0C0"/>
                  </a:outerShdw>
                </a:effectLst>
                <a:latin typeface="Times New Roman" pitchFamily="18" charset="0"/>
                <a:cs typeface="Times New Roman" pitchFamily="18" charset="0"/>
              </a:rPr>
              <a:t>    </a:t>
            </a:r>
            <a:r>
              <a:rPr lang="en-US" b="1" dirty="0">
                <a:solidFill>
                  <a:srgbClr val="0000FF"/>
                </a:solidFill>
                <a:effectLst>
                  <a:outerShdw blurRad="38100" dist="38100" dir="2700000" algn="tl">
                    <a:srgbClr val="C0C0C0"/>
                  </a:outerShdw>
                </a:effectLst>
                <a:latin typeface="Times New Roman" pitchFamily="18" charset="0"/>
                <a:cs typeface="Times New Roman" pitchFamily="18" charset="0"/>
              </a:rPr>
              <a:t> doesn't correspond to modern "technologies" of terrorists:</a:t>
            </a:r>
            <a:endParaRPr lang="ru-RU" b="1" dirty="0">
              <a:solidFill>
                <a:srgbClr val="0000FF"/>
              </a:solidFill>
              <a:effectLst>
                <a:outerShdw blurRad="38100" dist="38100" dir="2700000" algn="tl">
                  <a:srgbClr val="C0C0C0"/>
                </a:outerShdw>
              </a:effectLst>
              <a:latin typeface="Times New Roman" pitchFamily="18" charset="0"/>
              <a:cs typeface="Times New Roman" pitchFamily="18" charset="0"/>
            </a:endParaRPr>
          </a:p>
          <a:p>
            <a:pPr marL="342900" indent="-342900">
              <a:buClr>
                <a:srgbClr val="FF3300"/>
              </a:buClr>
              <a:buFont typeface="Wingdings" pitchFamily="2" charset="2"/>
              <a:buChar char="Ø"/>
              <a:defRPr/>
            </a:pPr>
            <a:r>
              <a:rPr lang="en-US" dirty="0">
                <a:effectLst>
                  <a:outerShdw blurRad="38100" dist="38100" dir="2700000" algn="tl">
                    <a:srgbClr val="C0C0C0"/>
                  </a:outerShdw>
                </a:effectLst>
                <a:latin typeface="Times New Roman" pitchFamily="18" charset="0"/>
                <a:cs typeface="Times New Roman" pitchFamily="18" charset="0"/>
              </a:rPr>
              <a:t>has low detective ability;</a:t>
            </a:r>
          </a:p>
          <a:p>
            <a:pPr marL="342900" indent="-342900">
              <a:buClr>
                <a:srgbClr val="FF3300"/>
              </a:buClr>
              <a:buFont typeface="Wingdings" pitchFamily="2" charset="2"/>
              <a:buChar char="Ø"/>
              <a:defRPr/>
            </a:pPr>
            <a:r>
              <a:rPr lang="en-US" dirty="0">
                <a:effectLst>
                  <a:outerShdw blurRad="38100" dist="38100" dir="2700000" algn="tl">
                    <a:srgbClr val="C0C0C0"/>
                  </a:outerShdw>
                </a:effectLst>
                <a:latin typeface="Times New Roman" pitchFamily="18" charset="0"/>
                <a:cs typeface="Times New Roman" pitchFamily="18" charset="0"/>
              </a:rPr>
              <a:t>it is humiliating and tiresome for both parties;</a:t>
            </a:r>
          </a:p>
          <a:p>
            <a:pPr marL="342900" indent="-342900">
              <a:buClr>
                <a:srgbClr val="FF3300"/>
              </a:buClr>
              <a:buFont typeface="Wingdings" pitchFamily="2" charset="2"/>
              <a:buChar char="Ø"/>
              <a:defRPr/>
            </a:pPr>
            <a:r>
              <a:rPr lang="en-US" dirty="0">
                <a:effectLst>
                  <a:outerShdw blurRad="38100" dist="38100" dir="2700000" algn="tl">
                    <a:srgbClr val="C0C0C0"/>
                  </a:outerShdw>
                </a:effectLst>
                <a:latin typeface="Times New Roman" pitchFamily="18" charset="0"/>
                <a:cs typeface="Times New Roman" pitchFamily="18" charset="0"/>
              </a:rPr>
              <a:t>demands a large number of personnel;</a:t>
            </a:r>
          </a:p>
          <a:p>
            <a:pPr marL="342900" indent="-342900">
              <a:buClr>
                <a:srgbClr val="FF3300"/>
              </a:buClr>
              <a:buFont typeface="Wingdings" pitchFamily="2" charset="2"/>
              <a:buChar char="Ø"/>
              <a:defRPr/>
            </a:pPr>
            <a:r>
              <a:rPr lang="en-US" dirty="0">
                <a:effectLst>
                  <a:outerShdw blurRad="38100" dist="38100" dir="2700000" algn="tl">
                    <a:srgbClr val="C0C0C0"/>
                  </a:outerShdw>
                </a:effectLst>
                <a:latin typeface="Times New Roman" pitchFamily="18" charset="0"/>
                <a:cs typeface="Times New Roman" pitchFamily="18" charset="0"/>
              </a:rPr>
              <a:t>has low capacity.</a:t>
            </a:r>
          </a:p>
          <a:p>
            <a:pPr marL="342900" indent="-342900">
              <a:buClr>
                <a:srgbClr val="FF3300"/>
              </a:buClr>
              <a:buFont typeface="Wingdings" pitchFamily="2" charset="2"/>
              <a:buChar char="Ø"/>
              <a:defRPr/>
            </a:pPr>
            <a:r>
              <a:rPr lang="en-US" dirty="0">
                <a:effectLst>
                  <a:outerShdw blurRad="38100" dist="38100" dir="2700000" algn="tl">
                    <a:srgbClr val="C0C0C0"/>
                  </a:outerShdw>
                </a:effectLst>
                <a:latin typeface="Times New Roman" pitchFamily="18" charset="0"/>
                <a:cs typeface="Times New Roman" pitchFamily="18" charset="0"/>
              </a:rPr>
              <a:t>demands expendables (boot covers) and the additional equipment (manual </a:t>
            </a:r>
            <a:r>
              <a:rPr lang="en-US" dirty="0" err="1">
                <a:effectLst>
                  <a:outerShdw blurRad="38100" dist="38100" dir="2700000" algn="tl">
                    <a:srgbClr val="C0C0C0"/>
                  </a:outerShdw>
                </a:effectLst>
                <a:latin typeface="Times New Roman" pitchFamily="18" charset="0"/>
                <a:cs typeface="Times New Roman" pitchFamily="18" charset="0"/>
              </a:rPr>
              <a:t>metaldetectors</a:t>
            </a:r>
            <a:r>
              <a:rPr lang="en-US" dirty="0">
                <a:effectLst>
                  <a:outerShdw blurRad="38100" dist="38100" dir="2700000" algn="tl">
                    <a:srgbClr val="C0C0C0"/>
                  </a:outerShdw>
                </a:effectLst>
                <a:latin typeface="Times New Roman" pitchFamily="18" charset="0"/>
                <a:cs typeface="Times New Roman" pitchFamily="18" charset="0"/>
              </a:rPr>
              <a:t>, trays for clothes and footwear).</a:t>
            </a:r>
            <a:r>
              <a:rPr lang="ru-RU" dirty="0" smtClean="0">
                <a:effectLst>
                  <a:outerShdw blurRad="38100" dist="38100" dir="2700000" algn="tl">
                    <a:srgbClr val="C0C0C0"/>
                  </a:outerShdw>
                </a:effectLst>
                <a:latin typeface="Times New Roman" pitchFamily="18" charset="0"/>
                <a:cs typeface="Times New Roman" pitchFamily="18" charset="0"/>
              </a:rPr>
              <a:t>            </a:t>
            </a:r>
            <a:endParaRPr lang="ru-RU" dirty="0">
              <a:effectLst>
                <a:outerShdw blurRad="38100" dist="38100" dir="2700000" algn="tl">
                  <a:srgbClr val="C0C0C0"/>
                </a:outerShdw>
              </a:effectLst>
              <a:latin typeface="Times New Roman" pitchFamily="18" charset="0"/>
              <a:cs typeface="Times New Roman" pitchFamily="18" charset="0"/>
            </a:endParaRPr>
          </a:p>
          <a:p>
            <a:pPr marL="342900" indent="-342900">
              <a:defRPr/>
            </a:pPr>
            <a:r>
              <a:rPr lang="ru-RU" dirty="0">
                <a:effectLst>
                  <a:outerShdw blurRad="38100" dist="38100" dir="2700000" algn="tl">
                    <a:srgbClr val="C0C0C0"/>
                  </a:outerShdw>
                </a:effectLst>
                <a:latin typeface="Times New Roman" pitchFamily="18" charset="0"/>
                <a:cs typeface="Times New Roman" pitchFamily="18" charset="0"/>
              </a:rPr>
              <a:t>           </a:t>
            </a:r>
            <a:r>
              <a:rPr lang="ru-RU" b="1" dirty="0">
                <a:effectLst>
                  <a:outerShdw blurRad="38100" dist="38100" dir="2700000" algn="tl">
                    <a:srgbClr val="C0C0C0"/>
                  </a:outerShdw>
                </a:effectLst>
                <a:latin typeface="Times New Roman" pitchFamily="18" charset="0"/>
                <a:cs typeface="Times New Roman" pitchFamily="18" charset="0"/>
              </a:rPr>
              <a:t> </a:t>
            </a:r>
            <a:r>
              <a:rPr lang="en-US" b="1" dirty="0">
                <a:effectLst>
                  <a:outerShdw blurRad="38100" dist="38100" dir="2700000" algn="tl">
                    <a:srgbClr val="C0C0C0"/>
                  </a:outerShdw>
                </a:effectLst>
                <a:latin typeface="Times New Roman" pitchFamily="18" charset="0"/>
                <a:cs typeface="Times New Roman" pitchFamily="18" charset="0"/>
              </a:rPr>
              <a:t>The problem has ripened and the system of examination should be changed cardinally.</a:t>
            </a:r>
            <a:endParaRPr lang="ru-RU" b="1" dirty="0">
              <a:effectLst>
                <a:outerShdw blurRad="38100" dist="38100" dir="2700000" algn="tl">
                  <a:srgbClr val="C0C0C0"/>
                </a:outerShdw>
              </a:effectLst>
              <a:latin typeface="Times New Roman" pitchFamily="18" charset="0"/>
              <a:cs typeface="Times New Roman" pitchFamily="18" charset="0"/>
            </a:endParaRPr>
          </a:p>
          <a:p>
            <a:pPr marL="342900" indent="-342900">
              <a:defRPr/>
            </a:pPr>
            <a:r>
              <a:rPr lang="ru-RU" dirty="0">
                <a:effectLst>
                  <a:outerShdw blurRad="38100" dist="38100" dir="2700000" algn="tl">
                    <a:srgbClr val="C0C0C0"/>
                  </a:outerShdw>
                </a:effectLst>
                <a:latin typeface="Times New Roman" pitchFamily="18" charset="0"/>
                <a:cs typeface="Times New Roman" pitchFamily="18" charset="0"/>
              </a:rPr>
              <a:t>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Номер слайда 3"/>
          <p:cNvSpPr>
            <a:spLocks noGrp="1"/>
          </p:cNvSpPr>
          <p:nvPr>
            <p:ph type="sldNum" sz="quarter" idx="12"/>
          </p:nvPr>
        </p:nvSpPr>
        <p:spPr>
          <a:noFill/>
        </p:spPr>
        <p:txBody>
          <a:bodyPr/>
          <a:lstStyle/>
          <a:p>
            <a:fld id="{F9867412-F079-4825-9A45-2B778FD2C2A2}" type="slidenum">
              <a:rPr lang="ru-RU" smtClean="0">
                <a:latin typeface="Arial" pitchFamily="34" charset="0"/>
              </a:rPr>
              <a:pPr/>
              <a:t>3</a:t>
            </a:fld>
            <a:endParaRPr lang="ru-RU" smtClean="0">
              <a:latin typeface="Arial" pitchFamily="34" charset="0"/>
            </a:endParaRPr>
          </a:p>
        </p:txBody>
      </p:sp>
      <p:sp>
        <p:nvSpPr>
          <p:cNvPr id="3076" name="Rectangle 4"/>
          <p:cNvSpPr>
            <a:spLocks noChangeArrowheads="1"/>
          </p:cNvSpPr>
          <p:nvPr/>
        </p:nvSpPr>
        <p:spPr bwMode="auto">
          <a:xfrm>
            <a:off x="684213" y="549275"/>
            <a:ext cx="8208962" cy="6207854"/>
          </a:xfrm>
          <a:prstGeom prst="rect">
            <a:avLst/>
          </a:prstGeom>
          <a:noFill/>
          <a:ln w="9525">
            <a:noFill/>
            <a:miter lim="800000"/>
            <a:headEnd/>
            <a:tailEnd/>
          </a:ln>
          <a:effectLst/>
        </p:spPr>
        <p:txBody>
          <a:bodyPr>
            <a:spAutoFit/>
          </a:bodyPr>
          <a:lstStyle/>
          <a:p>
            <a:pPr marL="342900" indent="-342900">
              <a:spcBef>
                <a:spcPct val="50000"/>
              </a:spcBef>
              <a:defRPr/>
            </a:pPr>
            <a:r>
              <a:rPr lang="en-US" sz="2000" b="1" dirty="0">
                <a:solidFill>
                  <a:srgbClr val="0000FF"/>
                </a:solidFill>
                <a:latin typeface="Times New Roman" pitchFamily="18" charset="0"/>
                <a:cs typeface="Times New Roman" pitchFamily="18" charset="0"/>
              </a:rPr>
              <a:t>Purpose of examination of the person:</a:t>
            </a:r>
            <a:r>
              <a:rPr lang="ru-RU" dirty="0" smtClean="0">
                <a:latin typeface="Times New Roman" pitchFamily="18" charset="0"/>
                <a:cs typeface="Times New Roman" pitchFamily="18" charset="0"/>
              </a:rPr>
              <a:t> </a:t>
            </a:r>
            <a:r>
              <a:rPr lang="en-US" dirty="0">
                <a:latin typeface="Times New Roman" pitchFamily="18" charset="0"/>
                <a:cs typeface="Times New Roman" pitchFamily="18" charset="0"/>
              </a:rPr>
              <a:t>detection of any suspicious (including nonmetallic) objects and substances which availability is illegal and people tries to hide them. The possibility of examination and in special cases has to be provided: the person with an artificial limb, in plaster, etc</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342900" indent="-342900">
              <a:spcBef>
                <a:spcPct val="50000"/>
              </a:spcBef>
              <a:defRPr/>
            </a:pPr>
            <a:endParaRPr lang="ru-RU" sz="2000" b="1" dirty="0">
              <a:solidFill>
                <a:srgbClr val="FF3300"/>
              </a:solidFill>
              <a:latin typeface="Times New Roman" pitchFamily="18" charset="0"/>
              <a:cs typeface="Times New Roman" pitchFamily="18" charset="0"/>
            </a:endParaRPr>
          </a:p>
          <a:p>
            <a:pPr marL="342900" indent="-342900">
              <a:spcBef>
                <a:spcPct val="50000"/>
              </a:spcBef>
              <a:defRPr/>
            </a:pPr>
            <a:r>
              <a:rPr lang="ru-RU" sz="2000" b="1" dirty="0" smtClean="0">
                <a:solidFill>
                  <a:srgbClr val="FF3300"/>
                </a:solidFill>
                <a:latin typeface="Times New Roman" pitchFamily="18" charset="0"/>
                <a:cs typeface="Times New Roman" pitchFamily="18" charset="0"/>
              </a:rPr>
              <a:t> </a:t>
            </a:r>
            <a:r>
              <a:rPr lang="en-US" sz="2000" b="1" dirty="0">
                <a:solidFill>
                  <a:srgbClr val="FF3300"/>
                </a:solidFill>
                <a:latin typeface="Times New Roman" pitchFamily="18" charset="0"/>
                <a:cs typeface="Times New Roman" pitchFamily="18" charset="0"/>
              </a:rPr>
              <a:t>Such examination has to be:</a:t>
            </a:r>
          </a:p>
          <a:p>
            <a:pPr marL="342900" indent="-342900">
              <a:buClr>
                <a:srgbClr val="FF3300"/>
              </a:buClr>
              <a:buFont typeface="Wingdings" pitchFamily="2" charset="2"/>
              <a:buChar char="§"/>
              <a:defRPr/>
            </a:pPr>
            <a:r>
              <a:rPr lang="ru-RU" dirty="0">
                <a:latin typeface="Times New Roman" pitchFamily="18" charset="0"/>
                <a:cs typeface="Times New Roman" pitchFamily="18" charset="0"/>
              </a:rPr>
              <a:t>  </a:t>
            </a:r>
            <a:r>
              <a:rPr lang="en-US" dirty="0" smtClean="0">
                <a:latin typeface="Times New Roman" pitchFamily="18" charset="0"/>
                <a:cs typeface="Times New Roman" pitchFamily="18" charset="0"/>
              </a:rPr>
              <a:t>Effective</a:t>
            </a:r>
            <a:r>
              <a:rPr lang="en-US" dirty="0">
                <a:latin typeface="Times New Roman" pitchFamily="18" charset="0"/>
                <a:cs typeface="Times New Roman" pitchFamily="18" charset="0"/>
              </a:rPr>
              <a:t>, i.e., an opportunity has to be provided</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detection </a:t>
            </a:r>
            <a:r>
              <a:rPr lang="en-US" dirty="0">
                <a:latin typeface="Times New Roman" pitchFamily="18" charset="0"/>
                <a:cs typeface="Times New Roman" pitchFamily="18" charset="0"/>
              </a:rPr>
              <a:t>of suspicious low-contrast objects in any</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place – on a body, in a body, in clothes, in footwear. Has to be high</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spatial </a:t>
            </a:r>
            <a:r>
              <a:rPr lang="en-US" dirty="0">
                <a:latin typeface="Times New Roman" pitchFamily="18" charset="0"/>
                <a:cs typeface="Times New Roman" pitchFamily="18" charset="0"/>
              </a:rPr>
              <a:t>resolution in details to consider these </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objects </a:t>
            </a:r>
            <a:r>
              <a:rPr lang="en-US" dirty="0">
                <a:latin typeface="Times New Roman" pitchFamily="18" charset="0"/>
                <a:cs typeface="Times New Roman" pitchFamily="18" charset="0"/>
              </a:rPr>
              <a:t>and their internal structure.</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Safe </a:t>
            </a:r>
            <a:r>
              <a:rPr lang="en-US" dirty="0">
                <a:latin typeface="Times New Roman" pitchFamily="18" charset="0"/>
                <a:cs typeface="Times New Roman" pitchFamily="18" charset="0"/>
              </a:rPr>
              <a:t>for checked, people around and personnel. At </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use </a:t>
            </a:r>
            <a:r>
              <a:rPr lang="en-US" dirty="0">
                <a:latin typeface="Times New Roman" pitchFamily="18" charset="0"/>
                <a:cs typeface="Times New Roman" pitchFamily="18" charset="0"/>
              </a:rPr>
              <a:t>of any radiation the dose has to be ultralow, even </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in </a:t>
            </a:r>
            <a:r>
              <a:rPr lang="en-US" dirty="0">
                <a:latin typeface="Times New Roman" pitchFamily="18" charset="0"/>
                <a:cs typeface="Times New Roman" pitchFamily="18" charset="0"/>
              </a:rPr>
              <a:t>comparison with a natural background. Radiation background around </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the </a:t>
            </a:r>
            <a:r>
              <a:rPr lang="en-US" dirty="0">
                <a:latin typeface="Times New Roman" pitchFamily="18" charset="0"/>
                <a:cs typeface="Times New Roman" pitchFamily="18" charset="0"/>
              </a:rPr>
              <a:t>background around a luggage </a:t>
            </a:r>
            <a:r>
              <a:rPr lang="en-US" dirty="0" err="1">
                <a:latin typeface="Times New Roman" pitchFamily="18" charset="0"/>
                <a:cs typeface="Times New Roman" pitchFamily="18" charset="0"/>
              </a:rPr>
              <a:t>introscope</a:t>
            </a:r>
            <a:r>
              <a:rPr lang="en-US" dirty="0">
                <a:latin typeface="Times New Roman" pitchFamily="18" charset="0"/>
                <a:cs typeface="Times New Roman" pitchFamily="18" charset="0"/>
              </a:rPr>
              <a:t> shouldn't exceed installations.</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err="1" smtClean="0">
                <a:latin typeface="Times New Roman" pitchFamily="18" charset="0"/>
                <a:cs typeface="Times New Roman" pitchFamily="18" charset="0"/>
              </a:rPr>
              <a:t>Bystrym</a:t>
            </a:r>
            <a:r>
              <a:rPr lang="en-US" dirty="0">
                <a:latin typeface="Times New Roman" pitchFamily="18" charset="0"/>
                <a:cs typeface="Times New Roman" pitchFamily="18" charset="0"/>
              </a:rPr>
              <a:t>, to provide high capacity. </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Time </a:t>
            </a:r>
            <a:r>
              <a:rPr lang="en-US" dirty="0">
                <a:latin typeface="Times New Roman" pitchFamily="18" charset="0"/>
                <a:cs typeface="Times New Roman" pitchFamily="18" charset="0"/>
              </a:rPr>
              <a:t>of inspection shouldn't exceed several seconds.</a:t>
            </a:r>
          </a:p>
          <a:p>
            <a:pPr marL="342900" indent="-342900">
              <a:buClr>
                <a:srgbClr val="FF3300"/>
              </a:buClr>
              <a:buFont typeface="Wingdings" pitchFamily="2" charset="2"/>
              <a:buChar char="§"/>
              <a:defRPr/>
            </a:pP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Not </a:t>
            </a:r>
            <a:r>
              <a:rPr lang="en-US" dirty="0">
                <a:latin typeface="Times New Roman" pitchFamily="18" charset="0"/>
                <a:cs typeface="Times New Roman" pitchFamily="18" charset="0"/>
              </a:rPr>
              <a:t>to bring discomfort and not to be humiliating.</a:t>
            </a:r>
            <a:endParaRPr lang="ru-RU" dirty="0">
              <a:latin typeface="Times New Roman" pitchFamily="18" charset="0"/>
              <a:cs typeface="Times New Roman" pitchFamily="18" charset="0"/>
            </a:endParaRPr>
          </a:p>
          <a:p>
            <a:pPr marL="342900" indent="-342900">
              <a:lnSpc>
                <a:spcPct val="80000"/>
              </a:lnSpc>
              <a:spcBef>
                <a:spcPct val="50000"/>
              </a:spcBef>
              <a:defRPr/>
            </a:pPr>
            <a:endParaRPr lang="ru-RU" dirty="0">
              <a:effectLst>
                <a:outerShdw blurRad="38100" dist="38100" dir="2700000" algn="tl">
                  <a:srgbClr val="C0C0C0"/>
                </a:outerShdw>
              </a:effectLst>
              <a:latin typeface="Arial" charset="0"/>
            </a:endParaRPr>
          </a:p>
          <a:p>
            <a:pPr marL="342900" indent="-342900">
              <a:lnSpc>
                <a:spcPct val="80000"/>
              </a:lnSpc>
              <a:spcBef>
                <a:spcPct val="50000"/>
              </a:spcBef>
              <a:buFontTx/>
              <a:buAutoNum type="arabicPeriod"/>
              <a:defRPr/>
            </a:pPr>
            <a:endParaRPr lang="ru-RU" dirty="0">
              <a:effectLst>
                <a:outerShdw blurRad="38100" dist="38100" dir="2700000" algn="tl">
                  <a:srgbClr val="C0C0C0"/>
                </a:outerShdw>
              </a:effectLst>
              <a:latin typeface="Arial"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Номер слайда 3"/>
          <p:cNvSpPr>
            <a:spLocks noGrp="1"/>
          </p:cNvSpPr>
          <p:nvPr>
            <p:ph type="sldNum" sz="quarter" idx="12"/>
          </p:nvPr>
        </p:nvSpPr>
        <p:spPr>
          <a:noFill/>
        </p:spPr>
        <p:txBody>
          <a:bodyPr/>
          <a:lstStyle/>
          <a:p>
            <a:fld id="{A8A83117-2348-479A-A5AD-31CD51AF79CB}" type="slidenum">
              <a:rPr lang="ru-RU" smtClean="0">
                <a:latin typeface="Arial" pitchFamily="34" charset="0"/>
              </a:rPr>
              <a:pPr/>
              <a:t>4</a:t>
            </a:fld>
            <a:endParaRPr lang="ru-RU" smtClean="0">
              <a:latin typeface="Arial" pitchFamily="34" charset="0"/>
            </a:endParaRPr>
          </a:p>
        </p:txBody>
      </p:sp>
      <p:sp>
        <p:nvSpPr>
          <p:cNvPr id="5123" name="Rectangle 4"/>
          <p:cNvSpPr>
            <a:spLocks noChangeArrowheads="1"/>
          </p:cNvSpPr>
          <p:nvPr/>
        </p:nvSpPr>
        <p:spPr bwMode="auto">
          <a:xfrm>
            <a:off x="250825" y="333375"/>
            <a:ext cx="8642350" cy="5386091"/>
          </a:xfrm>
          <a:prstGeom prst="rect">
            <a:avLst/>
          </a:prstGeom>
          <a:noFill/>
          <a:ln w="9525">
            <a:noFill/>
            <a:miter lim="800000"/>
            <a:headEnd/>
            <a:tailEnd/>
          </a:ln>
        </p:spPr>
        <p:txBody>
          <a:bodyPr>
            <a:spAutoFit/>
          </a:bodyPr>
          <a:lstStyle/>
          <a:p>
            <a:pPr marL="342900" indent="-342900"/>
            <a:r>
              <a:rPr lang="en-US" sz="2000" b="1" dirty="0">
                <a:solidFill>
                  <a:srgbClr val="0000FF"/>
                </a:solidFill>
              </a:rPr>
              <a:t>By the present moment two main solutions have appeared</a:t>
            </a:r>
            <a:r>
              <a:rPr lang="ru-RU" sz="2000" b="1" dirty="0" smtClean="0">
                <a:solidFill>
                  <a:srgbClr val="0000FF"/>
                </a:solidFill>
              </a:rPr>
              <a:t>:</a:t>
            </a:r>
            <a:endParaRPr lang="ru-RU" sz="2000" b="1" dirty="0">
              <a:solidFill>
                <a:srgbClr val="0000FF"/>
              </a:solidFill>
            </a:endParaRPr>
          </a:p>
          <a:p>
            <a:pPr marL="342900" indent="-342900"/>
            <a:endParaRPr lang="ru-RU" b="1" dirty="0"/>
          </a:p>
          <a:p>
            <a:pPr marL="342900" indent="-342900">
              <a:buClr>
                <a:srgbClr val="FF3300"/>
              </a:buClr>
              <a:buFontTx/>
              <a:buAutoNum type="alphaUcPeriod"/>
            </a:pPr>
            <a:r>
              <a:rPr lang="ru-RU" dirty="0">
                <a:latin typeface="Times New Roman" pitchFamily="18" charset="0"/>
                <a:cs typeface="Times New Roman" pitchFamily="18" charset="0"/>
              </a:rPr>
              <a:t> </a:t>
            </a:r>
            <a:r>
              <a:rPr lang="en-US" b="1" dirty="0">
                <a:latin typeface="Times New Roman" pitchFamily="18" charset="0"/>
                <a:cs typeface="Times New Roman" pitchFamily="18" charset="0"/>
              </a:rPr>
              <a:t>The installations "feeling" a surface of the person a narrow beam </a:t>
            </a:r>
            <a:r>
              <a:rPr lang="en-US" dirty="0">
                <a:latin typeface="Times New Roman" pitchFamily="18" charset="0"/>
                <a:cs typeface="Times New Roman" pitchFamily="18" charset="0"/>
              </a:rPr>
              <a:t>(radio waves or X-ray) and </a:t>
            </a:r>
            <a:r>
              <a:rPr lang="en-US" b="1" dirty="0">
                <a:latin typeface="Times New Roman" pitchFamily="18" charset="0"/>
                <a:cs typeface="Times New Roman" pitchFamily="18" charset="0"/>
              </a:rPr>
              <a:t>registering the reflected </a:t>
            </a:r>
            <a:r>
              <a:rPr lang="en-US" dirty="0">
                <a:latin typeface="Times New Roman" pitchFamily="18" charset="0"/>
                <a:cs typeface="Times New Roman" pitchFamily="18" charset="0"/>
              </a:rPr>
              <a:t>(scattered) </a:t>
            </a:r>
            <a:r>
              <a:rPr lang="en-US" b="1" dirty="0">
                <a:latin typeface="Times New Roman" pitchFamily="18" charset="0"/>
                <a:cs typeface="Times New Roman" pitchFamily="18" charset="0"/>
              </a:rPr>
              <a:t>radiation</a:t>
            </a:r>
            <a:r>
              <a:rPr lang="en-US" dirty="0">
                <a:latin typeface="Times New Roman" pitchFamily="18" charset="0"/>
                <a:cs typeface="Times New Roman" pitchFamily="18" charset="0"/>
              </a:rPr>
              <a:t>. Lack of such decision: under dense clothes, in footwear and in natural cavities of a body nothing is visible. The person has to take off outerwear, footwear, a belt and to strike pose when examination of the closed places of a surface of a body is possible (between legs, an armpit). Examples – </a:t>
            </a:r>
            <a:r>
              <a:rPr lang="en-US" dirty="0" err="1">
                <a:latin typeface="Times New Roman" pitchFamily="18" charset="0"/>
                <a:cs typeface="Times New Roman" pitchFamily="18" charset="0"/>
              </a:rPr>
              <a:t>SafeScout</a:t>
            </a:r>
            <a:r>
              <a:rPr lang="en-US" dirty="0">
                <a:latin typeface="Times New Roman" pitchFamily="18" charset="0"/>
                <a:cs typeface="Times New Roman" pitchFamily="18" charset="0"/>
              </a:rPr>
              <a:t> 100 (USA), Secure 1000 (USA)</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marL="342900" indent="-342900">
              <a:buClr>
                <a:srgbClr val="FF3300"/>
              </a:buClr>
              <a:buFontTx/>
              <a:buAutoNum type="alphaUcPeriod"/>
            </a:pPr>
            <a:r>
              <a:rPr lang="en-US" b="1" dirty="0">
                <a:latin typeface="Times New Roman" pitchFamily="18" charset="0"/>
                <a:cs typeface="Times New Roman" pitchFamily="18" charset="0"/>
              </a:rPr>
              <a:t>The installations using the getting radiation.</a:t>
            </a:r>
            <a:r>
              <a:rPr lang="en-US" dirty="0">
                <a:latin typeface="Times New Roman" pitchFamily="18" charset="0"/>
                <a:cs typeface="Times New Roman" pitchFamily="18" charset="0"/>
              </a:rPr>
              <a:t> At the same time the person doesn't need to undress, be undressed, take off a belt. It is possible to stand in a "free" pose. At the same time there are no places hidden for examination, even in a body. Examples – SRK (Russian Federation), B-Scan(Smith Detection)</a:t>
            </a:r>
            <a:r>
              <a:rPr lang="en-US" dirty="0" smtClean="0">
                <a:latin typeface="Times New Roman" pitchFamily="18" charset="0"/>
                <a:cs typeface="Times New Roman" pitchFamily="18" charset="0"/>
              </a:rPr>
              <a:t>.</a:t>
            </a:r>
            <a:endParaRPr lang="ru-RU" dirty="0" smtClean="0">
              <a:latin typeface="Times New Roman" pitchFamily="18" charset="0"/>
              <a:cs typeface="Times New Roman" pitchFamily="18" charset="0"/>
            </a:endParaRPr>
          </a:p>
          <a:p>
            <a:pPr>
              <a:buClr>
                <a:srgbClr val="FF3300"/>
              </a:buClr>
            </a:pPr>
            <a:endParaRPr lang="ru-RU" dirty="0">
              <a:latin typeface="Times New Roman" pitchFamily="18" charset="0"/>
              <a:cs typeface="Times New Roman" pitchFamily="18" charset="0"/>
            </a:endParaRPr>
          </a:p>
          <a:p>
            <a:pPr marL="342900" indent="-342900"/>
            <a:r>
              <a:rPr lang="ru-RU" dirty="0">
                <a:latin typeface="Times New Roman" pitchFamily="18" charset="0"/>
                <a:cs typeface="Times New Roman" pitchFamily="18" charset="0"/>
              </a:rPr>
              <a:t>     </a:t>
            </a:r>
            <a:r>
              <a:rPr lang="ru-RU"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Popular </a:t>
            </a:r>
            <a:r>
              <a:rPr lang="en-US" dirty="0">
                <a:latin typeface="Times New Roman" pitchFamily="18" charset="0"/>
                <a:cs typeface="Times New Roman" pitchFamily="18" charset="0"/>
              </a:rPr>
              <a:t>belief that the "feeling" installations are harmless, and installations with the getting radiation cause damage to health as surveyed receives some dose of radiation. It is meanwhile obvious that only installations with the getting radiation can provide effective and convenient examination. Just for their application it is necessary to make this dose such that it was negligible, even in comparison with a natural natural background.</a:t>
            </a:r>
            <a:endParaRPr lang="ru-RU"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Номер слайда 1"/>
          <p:cNvSpPr>
            <a:spLocks noGrp="1"/>
          </p:cNvSpPr>
          <p:nvPr>
            <p:ph type="sldNum" sz="quarter" idx="12"/>
          </p:nvPr>
        </p:nvSpPr>
        <p:spPr>
          <a:noFill/>
        </p:spPr>
        <p:txBody>
          <a:bodyPr/>
          <a:lstStyle/>
          <a:p>
            <a:fld id="{9B6CC5D5-4C80-4EAF-9D05-C6D062D02EE8}" type="slidenum">
              <a:rPr lang="ru-RU" smtClean="0">
                <a:latin typeface="Arial" pitchFamily="34" charset="0"/>
              </a:rPr>
              <a:pPr/>
              <a:t>5</a:t>
            </a:fld>
            <a:endParaRPr lang="ru-RU" smtClean="0">
              <a:latin typeface="Arial" pitchFamily="34" charset="0"/>
            </a:endParaRPr>
          </a:p>
        </p:txBody>
      </p:sp>
      <p:sp>
        <p:nvSpPr>
          <p:cNvPr id="6147" name="Номер слайда 3"/>
          <p:cNvSpPr txBox="1">
            <a:spLocks/>
          </p:cNvSpPr>
          <p:nvPr/>
        </p:nvSpPr>
        <p:spPr bwMode="auto">
          <a:xfrm>
            <a:off x="6553200" y="6245225"/>
            <a:ext cx="2133600" cy="476250"/>
          </a:xfrm>
          <a:prstGeom prst="rect">
            <a:avLst/>
          </a:prstGeom>
          <a:noFill/>
          <a:ln w="9525">
            <a:noFill/>
            <a:miter lim="800000"/>
            <a:headEnd/>
            <a:tailEnd/>
          </a:ln>
        </p:spPr>
        <p:txBody>
          <a:bodyPr/>
          <a:lstStyle/>
          <a:p>
            <a:pPr algn="r"/>
            <a:fld id="{BA93E795-1F9A-4535-B6F0-B22625EA8028}" type="slidenum">
              <a:rPr lang="ru-RU" sz="1400"/>
              <a:pPr algn="r"/>
              <a:t>5</a:t>
            </a:fld>
            <a:endParaRPr lang="ru-RU" sz="1400"/>
          </a:p>
        </p:txBody>
      </p:sp>
      <p:sp>
        <p:nvSpPr>
          <p:cNvPr id="6148" name="Rectangle 5"/>
          <p:cNvSpPr>
            <a:spLocks noChangeArrowheads="1"/>
          </p:cNvSpPr>
          <p:nvPr/>
        </p:nvSpPr>
        <p:spPr bwMode="auto">
          <a:xfrm>
            <a:off x="1547813" y="3429000"/>
            <a:ext cx="1223962" cy="1584325"/>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dirty="0" err="1"/>
              <a:t>Conpass</a:t>
            </a:r>
            <a:r>
              <a:rPr lang="ru-RU" sz="1600" b="1" dirty="0"/>
              <a:t>,</a:t>
            </a:r>
          </a:p>
          <a:p>
            <a:pPr algn="ctr" eaLnBrk="0" hangingPunct="0"/>
            <a:r>
              <a:rPr lang="en-US" sz="1600" b="1" dirty="0" err="1"/>
              <a:t>Consys</a:t>
            </a:r>
            <a:endParaRPr lang="en-US" sz="1600" b="1" dirty="0"/>
          </a:p>
          <a:p>
            <a:pPr algn="ctr" eaLnBrk="0" hangingPunct="0"/>
            <a:r>
              <a:rPr lang="ru-RU" sz="1600" b="1" dirty="0" smtClean="0"/>
              <a:t>(</a:t>
            </a:r>
            <a:r>
              <a:rPr lang="en-US" sz="1600" b="1" dirty="0" smtClean="0"/>
              <a:t>Belarus</a:t>
            </a:r>
            <a:r>
              <a:rPr lang="ru-RU" sz="2000" b="1" dirty="0" smtClean="0"/>
              <a:t>)</a:t>
            </a:r>
            <a:endParaRPr lang="ru-RU" sz="2000" b="1" dirty="0"/>
          </a:p>
        </p:txBody>
      </p:sp>
      <p:sp>
        <p:nvSpPr>
          <p:cNvPr id="6149" name="Rectangle 6"/>
          <p:cNvSpPr>
            <a:spLocks noChangeArrowheads="1"/>
          </p:cNvSpPr>
          <p:nvPr/>
        </p:nvSpPr>
        <p:spPr bwMode="auto">
          <a:xfrm>
            <a:off x="2843213" y="3429000"/>
            <a:ext cx="1360487" cy="1584325"/>
          </a:xfrm>
          <a:prstGeom prst="rect">
            <a:avLst/>
          </a:prstGeom>
          <a:solidFill>
            <a:schemeClr val="accent1"/>
          </a:solidFill>
          <a:ln w="9525">
            <a:solidFill>
              <a:schemeClr val="tx1"/>
            </a:solidFill>
            <a:miter lim="800000"/>
            <a:headEnd/>
            <a:tailEnd/>
          </a:ln>
        </p:spPr>
        <p:txBody>
          <a:bodyPr wrap="none" anchor="ctr"/>
          <a:lstStyle/>
          <a:p>
            <a:pPr algn="ctr" eaLnBrk="0" hangingPunct="0"/>
            <a:r>
              <a:rPr lang="en-US" sz="1600" b="1" dirty="0"/>
              <a:t>Secure</a:t>
            </a:r>
            <a:r>
              <a:rPr lang="ru-RU" sz="1600" b="1" dirty="0"/>
              <a:t> 1000</a:t>
            </a:r>
            <a:endParaRPr lang="en-US" sz="1600" b="1" dirty="0"/>
          </a:p>
          <a:p>
            <a:pPr algn="ctr" eaLnBrk="0" hangingPunct="0"/>
            <a:r>
              <a:rPr lang="en-US" sz="1600" b="1" dirty="0" smtClean="0"/>
              <a:t>(USA</a:t>
            </a:r>
            <a:r>
              <a:rPr lang="ru-RU" sz="1600" b="1" dirty="0" smtClean="0"/>
              <a:t>)</a:t>
            </a:r>
            <a:r>
              <a:rPr lang="ru-RU" sz="1600" b="1" dirty="0"/>
              <a:t>,</a:t>
            </a:r>
          </a:p>
          <a:p>
            <a:pPr algn="ctr" eaLnBrk="0" hangingPunct="0"/>
            <a:r>
              <a:rPr lang="en-US" sz="1600" b="1" dirty="0" smtClean="0"/>
              <a:t>Relief</a:t>
            </a:r>
            <a:endParaRPr lang="ru-RU" sz="1600" b="1" dirty="0"/>
          </a:p>
          <a:p>
            <a:pPr algn="ctr" eaLnBrk="0" hangingPunct="0"/>
            <a:r>
              <a:rPr lang="ru-RU" sz="1600" b="1" dirty="0" smtClean="0"/>
              <a:t>(</a:t>
            </a:r>
            <a:r>
              <a:rPr lang="en-US" sz="1600" b="1" dirty="0" smtClean="0"/>
              <a:t>Russia</a:t>
            </a:r>
            <a:r>
              <a:rPr lang="ru-RU" sz="1600" b="1" dirty="0" smtClean="0"/>
              <a:t>)</a:t>
            </a:r>
            <a:endParaRPr lang="en-US" sz="1600" b="1" dirty="0"/>
          </a:p>
          <a:p>
            <a:pPr algn="ctr" eaLnBrk="0" hangingPunct="0"/>
            <a:r>
              <a:rPr lang="ru-RU" b="1" baseline="-25000" dirty="0"/>
              <a:t> </a:t>
            </a:r>
            <a:endParaRPr lang="ru-RU" dirty="0"/>
          </a:p>
          <a:p>
            <a:pPr algn="ctr" eaLnBrk="0" hangingPunct="0"/>
            <a:endParaRPr lang="ru-RU" sz="1600" b="1" dirty="0"/>
          </a:p>
        </p:txBody>
      </p:sp>
      <p:sp>
        <p:nvSpPr>
          <p:cNvPr id="6150" name="Rectangle 7"/>
          <p:cNvSpPr>
            <a:spLocks noChangeArrowheads="1"/>
          </p:cNvSpPr>
          <p:nvPr/>
        </p:nvSpPr>
        <p:spPr bwMode="auto">
          <a:xfrm>
            <a:off x="457200" y="274638"/>
            <a:ext cx="7404100" cy="1143000"/>
          </a:xfrm>
          <a:prstGeom prst="rect">
            <a:avLst/>
          </a:prstGeom>
          <a:noFill/>
          <a:ln w="9525">
            <a:noFill/>
            <a:miter lim="800000"/>
            <a:headEnd/>
            <a:tailEnd/>
          </a:ln>
        </p:spPr>
        <p:txBody>
          <a:bodyPr anchor="ctr"/>
          <a:lstStyle/>
          <a:p>
            <a:pPr algn="ctr"/>
            <a:endParaRPr lang="ru-RU" sz="2000" b="1" dirty="0">
              <a:solidFill>
                <a:srgbClr val="FF3300"/>
              </a:solidFill>
            </a:endParaRPr>
          </a:p>
          <a:p>
            <a:pPr algn="ctr"/>
            <a:endParaRPr lang="ru-RU" sz="2000" b="1" dirty="0">
              <a:solidFill>
                <a:srgbClr val="FF3300"/>
              </a:solidFill>
            </a:endParaRPr>
          </a:p>
          <a:p>
            <a:pPr algn="ctr"/>
            <a:endParaRPr lang="ru-RU" sz="2000" b="1" dirty="0">
              <a:solidFill>
                <a:srgbClr val="FF3300"/>
              </a:solidFill>
            </a:endParaRPr>
          </a:p>
          <a:p>
            <a:pPr algn="ctr"/>
            <a:endParaRPr lang="ru-RU" sz="2000" b="1" dirty="0">
              <a:solidFill>
                <a:srgbClr val="FF3300"/>
              </a:solidFill>
            </a:endParaRPr>
          </a:p>
          <a:p>
            <a:pPr algn="ctr"/>
            <a:endParaRPr lang="ru-RU" sz="2000" b="1" dirty="0" smtClean="0">
              <a:solidFill>
                <a:srgbClr val="FF3300"/>
              </a:solidFill>
            </a:endParaRPr>
          </a:p>
          <a:p>
            <a:pPr algn="ctr"/>
            <a:r>
              <a:rPr lang="en-US" sz="2000" b="1" dirty="0" smtClean="0">
                <a:solidFill>
                  <a:srgbClr val="FF3300"/>
                </a:solidFill>
              </a:rPr>
              <a:t>The </a:t>
            </a:r>
            <a:r>
              <a:rPr lang="en-US" sz="2000" b="1" dirty="0">
                <a:solidFill>
                  <a:srgbClr val="FF3300"/>
                </a:solidFill>
              </a:rPr>
              <a:t>existing systems of personal examination</a:t>
            </a:r>
            <a:endParaRPr lang="ru-RU" sz="2000" b="1" dirty="0">
              <a:solidFill>
                <a:srgbClr val="FF3300"/>
              </a:solidFill>
            </a:endParaRPr>
          </a:p>
          <a:p>
            <a:endParaRPr lang="ru-RU" sz="1600" dirty="0" smtClean="0"/>
          </a:p>
          <a:p>
            <a:pPr algn="just"/>
            <a:endParaRPr lang="ru-RU" sz="1600" dirty="0"/>
          </a:p>
          <a:p>
            <a:pPr algn="just"/>
            <a:r>
              <a:rPr lang="en-US" sz="1600" dirty="0" smtClean="0"/>
              <a:t>Parameters </a:t>
            </a:r>
            <a:r>
              <a:rPr lang="en-US" sz="1600" dirty="0"/>
              <a:t>of installations practically of all producers of customs systems - CJSC SIEBEL, by Smith Detection, LLC SKB </a:t>
            </a:r>
            <a:r>
              <a:rPr lang="en-US" sz="1600" dirty="0" err="1"/>
              <a:t>Medrentekh</a:t>
            </a:r>
            <a:r>
              <a:rPr lang="en-US" sz="1600" dirty="0"/>
              <a:t>, </a:t>
            </a:r>
            <a:r>
              <a:rPr lang="en-US" sz="1600" dirty="0" err="1"/>
              <a:t>Borlas</a:t>
            </a:r>
            <a:r>
              <a:rPr lang="en-US" sz="1600" dirty="0"/>
              <a:t> Security Systems, ADANI (Not lx), TSNK, CJSC </a:t>
            </a:r>
            <a:r>
              <a:rPr lang="en-US" sz="1600" dirty="0" err="1"/>
              <a:t>Nauchpribor</a:t>
            </a:r>
            <a:r>
              <a:rPr lang="en-US" sz="1600" dirty="0"/>
              <a:t>, </a:t>
            </a:r>
            <a:r>
              <a:rPr lang="en-US" sz="1600" dirty="0" err="1"/>
              <a:t>Nuctech</a:t>
            </a:r>
            <a:r>
              <a:rPr lang="en-US" sz="1600" dirty="0"/>
              <a:t>, </a:t>
            </a:r>
            <a:r>
              <a:rPr lang="en-US" sz="1600" dirty="0" err="1"/>
              <a:t>Rapiscan</a:t>
            </a:r>
            <a:r>
              <a:rPr lang="en-US" sz="1600" dirty="0"/>
              <a:t>, DEBTECH, INPTs "SNK" of MSTU of MIREA have been studied.</a:t>
            </a:r>
          </a:p>
          <a:p>
            <a:endParaRPr lang="en-US" sz="1600" dirty="0"/>
          </a:p>
          <a:p>
            <a:r>
              <a:rPr lang="en-US" sz="1600" dirty="0"/>
              <a:t>The characteristics reflecting properties of installations of various principle of action are given below.</a:t>
            </a:r>
            <a:endParaRPr lang="ru-RU" sz="1600" dirty="0"/>
          </a:p>
        </p:txBody>
      </p:sp>
      <p:sp>
        <p:nvSpPr>
          <p:cNvPr id="6151" name="Rectangle 9"/>
          <p:cNvSpPr>
            <a:spLocks noChangeArrowheads="1"/>
          </p:cNvSpPr>
          <p:nvPr/>
        </p:nvSpPr>
        <p:spPr bwMode="auto">
          <a:xfrm>
            <a:off x="4284663" y="3429000"/>
            <a:ext cx="1439862" cy="1584325"/>
          </a:xfrm>
          <a:prstGeom prst="rect">
            <a:avLst/>
          </a:prstGeom>
          <a:solidFill>
            <a:srgbClr val="BBE0E3"/>
          </a:solidFill>
          <a:ln w="9525">
            <a:solidFill>
              <a:srgbClr val="000000"/>
            </a:solidFill>
            <a:miter lim="800000"/>
            <a:headEnd/>
            <a:tailEnd/>
          </a:ln>
        </p:spPr>
        <p:txBody>
          <a:bodyPr lIns="65837" tIns="32918" rIns="65837" bIns="32918" anchor="ctr"/>
          <a:lstStyle/>
          <a:p>
            <a:pPr algn="ctr" eaLnBrk="0" hangingPunct="0"/>
            <a:r>
              <a:rPr lang="en-US" sz="1600" b="1"/>
              <a:t>SafeScout </a:t>
            </a:r>
            <a:r>
              <a:rPr lang="ru-RU" sz="1600" b="1"/>
              <a:t>1</a:t>
            </a:r>
            <a:r>
              <a:rPr lang="en-US" sz="1600" b="1"/>
              <a:t>00 (</a:t>
            </a:r>
            <a:r>
              <a:rPr lang="ru-RU" sz="1600" b="1"/>
              <a:t>США),</a:t>
            </a:r>
          </a:p>
          <a:p>
            <a:pPr eaLnBrk="0" hangingPunct="0"/>
            <a:r>
              <a:rPr lang="ru-RU" sz="1600" b="1"/>
              <a:t>   </a:t>
            </a:r>
            <a:r>
              <a:rPr lang="en-US" sz="2400" b="1"/>
              <a:t>eqo</a:t>
            </a:r>
            <a:r>
              <a:rPr lang="en-US" sz="2400" b="1" baseline="30000"/>
              <a:t>TM</a:t>
            </a:r>
            <a:r>
              <a:rPr lang="en-US" sz="2400" b="1" baseline="-25000"/>
              <a:t> </a:t>
            </a:r>
          </a:p>
          <a:p>
            <a:pPr algn="ctr" eaLnBrk="0" hangingPunct="0"/>
            <a:r>
              <a:rPr lang="ru-RU" sz="2400" b="1" baseline="-25000"/>
              <a:t>(</a:t>
            </a:r>
            <a:r>
              <a:rPr lang="en-US" sz="2400" b="1" baseline="-25000"/>
              <a:t>Smith Detection</a:t>
            </a:r>
            <a:r>
              <a:rPr lang="ru-RU" b="1" baseline="-25000"/>
              <a:t>)</a:t>
            </a:r>
            <a:endParaRPr lang="ru-RU" b="1"/>
          </a:p>
        </p:txBody>
      </p:sp>
      <p:sp>
        <p:nvSpPr>
          <p:cNvPr id="6152" name="Rectangle 11"/>
          <p:cNvSpPr>
            <a:spLocks noChangeArrowheads="1"/>
          </p:cNvSpPr>
          <p:nvPr/>
        </p:nvSpPr>
        <p:spPr bwMode="auto">
          <a:xfrm>
            <a:off x="5795963" y="3429000"/>
            <a:ext cx="1728787" cy="1584325"/>
          </a:xfrm>
          <a:prstGeom prst="rect">
            <a:avLst/>
          </a:prstGeom>
          <a:solidFill>
            <a:srgbClr val="BBE0E3"/>
          </a:solidFill>
          <a:ln w="9525">
            <a:solidFill>
              <a:srgbClr val="000000"/>
            </a:solidFill>
            <a:miter lim="800000"/>
            <a:headEnd/>
            <a:tailEnd/>
          </a:ln>
        </p:spPr>
        <p:txBody>
          <a:bodyPr lIns="65837" tIns="32918" rIns="65837" bIns="32918" anchor="ctr"/>
          <a:lstStyle/>
          <a:p>
            <a:pPr eaLnBrk="0" hangingPunct="0"/>
            <a:r>
              <a:rPr lang="en-US" b="1" dirty="0"/>
              <a:t>B500</a:t>
            </a:r>
            <a:r>
              <a:rPr lang="ru-RU" b="1" dirty="0"/>
              <a:t>, </a:t>
            </a:r>
            <a:endParaRPr lang="en-US" b="1" dirty="0"/>
          </a:p>
          <a:p>
            <a:pPr eaLnBrk="0" hangingPunct="0"/>
            <a:r>
              <a:rPr lang="en-US" b="1" dirty="0"/>
              <a:t>B- Scan</a:t>
            </a:r>
          </a:p>
          <a:p>
            <a:pPr eaLnBrk="0" hangingPunct="0"/>
            <a:r>
              <a:rPr lang="ru-RU" b="1" dirty="0"/>
              <a:t>(</a:t>
            </a:r>
            <a:r>
              <a:rPr lang="en-US" b="1" dirty="0"/>
              <a:t>Smith Detection</a:t>
            </a:r>
            <a:r>
              <a:rPr lang="ru-RU" b="1" dirty="0"/>
              <a:t>)</a:t>
            </a:r>
          </a:p>
          <a:p>
            <a:pPr algn="ctr" eaLnBrk="0" hangingPunct="0"/>
            <a:endParaRPr lang="ru-RU" sz="1600" b="1" dirty="0"/>
          </a:p>
        </p:txBody>
      </p:sp>
      <p:sp>
        <p:nvSpPr>
          <p:cNvPr id="6153" name="Rectangle 12"/>
          <p:cNvSpPr>
            <a:spLocks noChangeArrowheads="1"/>
          </p:cNvSpPr>
          <p:nvPr/>
        </p:nvSpPr>
        <p:spPr bwMode="auto">
          <a:xfrm>
            <a:off x="7596336" y="3429000"/>
            <a:ext cx="1366689" cy="1584325"/>
          </a:xfrm>
          <a:prstGeom prst="rect">
            <a:avLst/>
          </a:prstGeom>
          <a:solidFill>
            <a:srgbClr val="BBE0E3"/>
          </a:solidFill>
          <a:ln w="9525">
            <a:solidFill>
              <a:srgbClr val="000000"/>
            </a:solidFill>
            <a:miter lim="800000"/>
            <a:headEnd/>
            <a:tailEnd/>
          </a:ln>
        </p:spPr>
        <p:txBody>
          <a:bodyPr lIns="65837" tIns="32918" rIns="65837" bIns="32918" anchor="ctr"/>
          <a:lstStyle/>
          <a:p>
            <a:pPr eaLnBrk="0" hangingPunct="0"/>
            <a:r>
              <a:rPr lang="ru-RU" b="1" dirty="0"/>
              <a:t>    </a:t>
            </a:r>
            <a:r>
              <a:rPr lang="en-US" b="1" dirty="0" smtClean="0"/>
              <a:t>SRK</a:t>
            </a:r>
            <a:r>
              <a:rPr lang="ru-RU" b="1" dirty="0" smtClean="0"/>
              <a:t> (</a:t>
            </a:r>
            <a:r>
              <a:rPr lang="en-US" b="1" dirty="0" smtClean="0"/>
              <a:t>EVT </a:t>
            </a:r>
            <a:r>
              <a:rPr lang="en-US" b="1" dirty="0" err="1" smtClean="0"/>
              <a:t>Anlagenbu</a:t>
            </a:r>
            <a:r>
              <a:rPr lang="en-US" b="1" dirty="0" smtClean="0"/>
              <a:t> GmbH, Austria</a:t>
            </a:r>
            <a:r>
              <a:rPr lang="ru-RU" b="1" dirty="0" smtClean="0"/>
              <a:t>)</a:t>
            </a:r>
            <a:endParaRPr lang="ru-RU" b="1" dirty="0"/>
          </a:p>
          <a:p>
            <a:pPr algn="ctr" eaLnBrk="0" hangingPunct="0"/>
            <a:endParaRPr lang="ru-RU" sz="1600" b="1" dirty="0"/>
          </a:p>
        </p:txBody>
      </p:sp>
      <p:sp>
        <p:nvSpPr>
          <p:cNvPr id="6154" name="Rectangle 13"/>
          <p:cNvSpPr>
            <a:spLocks noChangeArrowheads="1"/>
          </p:cNvSpPr>
          <p:nvPr/>
        </p:nvSpPr>
        <p:spPr bwMode="auto">
          <a:xfrm>
            <a:off x="250825" y="3429000"/>
            <a:ext cx="1223963" cy="1584325"/>
          </a:xfrm>
          <a:prstGeom prst="rect">
            <a:avLst/>
          </a:prstGeom>
          <a:solidFill>
            <a:schemeClr val="accent1"/>
          </a:solidFill>
          <a:ln w="9525">
            <a:solidFill>
              <a:schemeClr val="tx1"/>
            </a:solidFill>
            <a:miter lim="800000"/>
            <a:headEnd/>
            <a:tailEnd/>
          </a:ln>
        </p:spPr>
        <p:txBody>
          <a:bodyPr wrap="none" anchor="ctr"/>
          <a:lstStyle/>
          <a:p>
            <a:pPr algn="ctr"/>
            <a:r>
              <a:rPr lang="en-US" sz="1500" b="1" dirty="0"/>
              <a:t>HOMOSCAN</a:t>
            </a:r>
            <a:r>
              <a:rPr lang="ru-RU" sz="1500" b="1" dirty="0"/>
              <a:t>,</a:t>
            </a:r>
          </a:p>
          <a:p>
            <a:pPr algn="ctr"/>
            <a:r>
              <a:rPr lang="en-US" sz="1500" b="1" dirty="0" smtClean="0"/>
              <a:t>VZOR</a:t>
            </a:r>
            <a:r>
              <a:rPr lang="ru-RU" sz="1500" b="1" dirty="0" smtClean="0"/>
              <a:t>-Т</a:t>
            </a:r>
            <a:r>
              <a:rPr lang="en-US" sz="1500" b="1" dirty="0" smtClean="0"/>
              <a:t>B</a:t>
            </a:r>
            <a:endParaRPr lang="en-US" sz="1500" b="1" dirty="0"/>
          </a:p>
          <a:p>
            <a:pPr algn="ctr"/>
            <a:r>
              <a:rPr lang="ru-RU" sz="1500" b="1" dirty="0" smtClean="0"/>
              <a:t>(</a:t>
            </a:r>
            <a:r>
              <a:rPr lang="en-US" sz="1500" b="1" dirty="0" smtClean="0"/>
              <a:t>Russia</a:t>
            </a:r>
            <a:r>
              <a:rPr lang="ru-RU" sz="1500" b="1" dirty="0" smtClean="0"/>
              <a:t>)</a:t>
            </a:r>
            <a:endParaRPr lang="ru-RU" sz="1500"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Номер слайда 3"/>
          <p:cNvSpPr>
            <a:spLocks noGrp="1"/>
          </p:cNvSpPr>
          <p:nvPr>
            <p:ph type="sldNum" sz="quarter" idx="12"/>
          </p:nvPr>
        </p:nvSpPr>
        <p:spPr>
          <a:noFill/>
        </p:spPr>
        <p:txBody>
          <a:bodyPr/>
          <a:lstStyle/>
          <a:p>
            <a:fld id="{F9EFF1F3-ACCC-4819-9BDE-0841E43E9474}" type="slidenum">
              <a:rPr lang="ru-RU" smtClean="0">
                <a:latin typeface="Arial" pitchFamily="34" charset="0"/>
              </a:rPr>
              <a:pPr/>
              <a:t>6</a:t>
            </a:fld>
            <a:endParaRPr lang="ru-RU" smtClean="0">
              <a:latin typeface="Arial" pitchFamily="34" charset="0"/>
            </a:endParaRPr>
          </a:p>
        </p:txBody>
      </p:sp>
      <p:sp>
        <p:nvSpPr>
          <p:cNvPr id="7171" name="Rectangle 4"/>
          <p:cNvSpPr>
            <a:spLocks noChangeArrowheads="1"/>
          </p:cNvSpPr>
          <p:nvPr/>
        </p:nvSpPr>
        <p:spPr bwMode="auto">
          <a:xfrm>
            <a:off x="325438" y="187325"/>
            <a:ext cx="8229600" cy="692150"/>
          </a:xfrm>
          <a:prstGeom prst="rect">
            <a:avLst/>
          </a:prstGeom>
          <a:noFill/>
          <a:ln w="9525">
            <a:noFill/>
            <a:miter lim="800000"/>
            <a:headEnd/>
            <a:tailEnd/>
          </a:ln>
        </p:spPr>
        <p:txBody>
          <a:bodyPr anchor="ctr"/>
          <a:lstStyle/>
          <a:p>
            <a:pPr algn="ctr"/>
            <a:r>
              <a:rPr lang="en-US" sz="2400" b="1" dirty="0">
                <a:solidFill>
                  <a:srgbClr val="FF3300"/>
                </a:solidFill>
              </a:rPr>
              <a:t>HOMOSCAN</a:t>
            </a:r>
            <a:r>
              <a:rPr lang="en-US" sz="2400" dirty="0">
                <a:solidFill>
                  <a:srgbClr val="FF3300"/>
                </a:solidFill>
              </a:rPr>
              <a:t> </a:t>
            </a:r>
            <a:r>
              <a:rPr lang="ru-RU" sz="2400" dirty="0" smtClean="0">
                <a:solidFill>
                  <a:srgbClr val="FF3300"/>
                </a:solidFill>
              </a:rPr>
              <a:t>(</a:t>
            </a:r>
            <a:r>
              <a:rPr lang="en-US" sz="2400" dirty="0" smtClean="0">
                <a:solidFill>
                  <a:srgbClr val="FF3300"/>
                </a:solidFill>
              </a:rPr>
              <a:t>Russia</a:t>
            </a:r>
            <a:r>
              <a:rPr lang="ru-RU" sz="2400" dirty="0" smtClean="0">
                <a:solidFill>
                  <a:srgbClr val="FF3300"/>
                </a:solidFill>
              </a:rPr>
              <a:t>)</a:t>
            </a:r>
            <a:endParaRPr lang="ru-RU" sz="2400" dirty="0">
              <a:solidFill>
                <a:srgbClr val="FF3300"/>
              </a:solidFill>
            </a:endParaRPr>
          </a:p>
        </p:txBody>
      </p:sp>
      <p:sp>
        <p:nvSpPr>
          <p:cNvPr id="7172" name="Text Box 5"/>
          <p:cNvSpPr txBox="1">
            <a:spLocks noChangeArrowheads="1"/>
          </p:cNvSpPr>
          <p:nvPr/>
        </p:nvSpPr>
        <p:spPr bwMode="auto">
          <a:xfrm>
            <a:off x="2916238" y="5229225"/>
            <a:ext cx="184150" cy="366713"/>
          </a:xfrm>
          <a:prstGeom prst="rect">
            <a:avLst/>
          </a:prstGeom>
          <a:noFill/>
          <a:ln w="9525">
            <a:noFill/>
            <a:miter lim="800000"/>
            <a:headEnd/>
            <a:tailEnd/>
          </a:ln>
        </p:spPr>
        <p:txBody>
          <a:bodyPr wrap="none">
            <a:spAutoFit/>
          </a:bodyPr>
          <a:lstStyle/>
          <a:p>
            <a:pPr eaLnBrk="0" hangingPunct="0"/>
            <a:endParaRPr lang="ru-RU"/>
          </a:p>
        </p:txBody>
      </p:sp>
      <p:sp>
        <p:nvSpPr>
          <p:cNvPr id="7173" name="Text Box 6"/>
          <p:cNvSpPr txBox="1">
            <a:spLocks noChangeArrowheads="1"/>
          </p:cNvSpPr>
          <p:nvPr/>
        </p:nvSpPr>
        <p:spPr bwMode="auto">
          <a:xfrm>
            <a:off x="252413" y="4076700"/>
            <a:ext cx="8891587" cy="2308324"/>
          </a:xfrm>
          <a:prstGeom prst="rect">
            <a:avLst/>
          </a:prstGeom>
          <a:noFill/>
          <a:ln w="9525">
            <a:noFill/>
            <a:miter lim="800000"/>
            <a:headEnd/>
            <a:tailEnd/>
          </a:ln>
        </p:spPr>
        <p:txBody>
          <a:bodyPr>
            <a:spAutoFit/>
          </a:bodyPr>
          <a:lstStyle/>
          <a:p>
            <a:pPr eaLnBrk="0" hangingPunct="0">
              <a:buClr>
                <a:srgbClr val="FF3300"/>
              </a:buClr>
              <a:buFont typeface="Wingdings" pitchFamily="2" charset="2"/>
              <a:buNone/>
            </a:pPr>
            <a:r>
              <a:rPr lang="ru-RU" sz="1300" b="1" dirty="0">
                <a:solidFill>
                  <a:srgbClr val="FFFF00"/>
                </a:solidFill>
              </a:rPr>
              <a:t>     </a:t>
            </a:r>
            <a:r>
              <a:rPr lang="en-US" sz="1400" b="1" dirty="0">
                <a:solidFill>
                  <a:srgbClr val="0000FF"/>
                </a:solidFill>
              </a:rPr>
              <a:t>The system is based on use of the getting </a:t>
            </a:r>
            <a:r>
              <a:rPr lang="en-US" sz="1400" b="1" dirty="0" smtClean="0">
                <a:solidFill>
                  <a:srgbClr val="0000FF"/>
                </a:solidFill>
              </a:rPr>
              <a:t>radiation</a:t>
            </a:r>
            <a:endParaRPr lang="ru-RU" sz="1400" b="1" dirty="0" smtClean="0">
              <a:solidFill>
                <a:srgbClr val="0000FF"/>
              </a:solidFill>
            </a:endParaRPr>
          </a:p>
          <a:p>
            <a:pPr eaLnBrk="0" hangingPunct="0">
              <a:buClr>
                <a:srgbClr val="FF3300"/>
              </a:buClr>
              <a:buFont typeface="Wingdings" pitchFamily="2" charset="2"/>
              <a:buChar char="Ø"/>
            </a:pPr>
            <a:r>
              <a:rPr lang="ru-RU" sz="1300" b="1" dirty="0" smtClean="0">
                <a:solidFill>
                  <a:srgbClr val="FFFF00"/>
                </a:solidFill>
              </a:rPr>
              <a:t> </a:t>
            </a:r>
            <a:r>
              <a:rPr lang="en-US" sz="1300" b="1" dirty="0"/>
              <a:t>The size of the field of scanning - 2000х800.</a:t>
            </a:r>
          </a:p>
          <a:p>
            <a:pPr eaLnBrk="0" hangingPunct="0">
              <a:buClr>
                <a:srgbClr val="FF3300"/>
              </a:buClr>
              <a:buFont typeface="Wingdings" pitchFamily="2" charset="2"/>
              <a:buChar char="Ø"/>
            </a:pPr>
            <a:r>
              <a:rPr lang="en-US" sz="1300" b="1" dirty="0"/>
              <a:t>  Radiation dose - 0,3 - 1 </a:t>
            </a:r>
            <a:r>
              <a:rPr lang="en-US" sz="1300" b="1" dirty="0" err="1"/>
              <a:t>μSv</a:t>
            </a:r>
            <a:r>
              <a:rPr lang="en-US" sz="1300" b="1" dirty="0"/>
              <a:t> (on different sources)</a:t>
            </a:r>
          </a:p>
          <a:p>
            <a:pPr eaLnBrk="0" hangingPunct="0">
              <a:buClr>
                <a:srgbClr val="FF3300"/>
              </a:buClr>
              <a:buFont typeface="Wingdings" pitchFamily="2" charset="2"/>
              <a:buChar char="Ø"/>
            </a:pPr>
            <a:r>
              <a:rPr lang="en-US" sz="1300" b="1" dirty="0"/>
              <a:t>  Spatial resolution - 3 x 3 mm</a:t>
            </a:r>
          </a:p>
          <a:p>
            <a:pPr eaLnBrk="0" hangingPunct="0">
              <a:buClr>
                <a:srgbClr val="FF3300"/>
              </a:buClr>
              <a:buFont typeface="Wingdings" pitchFamily="2" charset="2"/>
              <a:buChar char="Ø"/>
            </a:pPr>
            <a:r>
              <a:rPr lang="en-US" sz="1300" b="1" dirty="0"/>
              <a:t>  Scanning time - 5 with</a:t>
            </a:r>
          </a:p>
          <a:p>
            <a:pPr eaLnBrk="0" hangingPunct="0">
              <a:buClr>
                <a:srgbClr val="FF3300"/>
              </a:buClr>
              <a:buFont typeface="Wingdings" pitchFamily="2" charset="2"/>
              <a:buChar char="Ø"/>
            </a:pPr>
            <a:r>
              <a:rPr lang="en-US" sz="1300" b="1" dirty="0"/>
              <a:t>  High noise level from scattered radiation that reduces quality of a picture</a:t>
            </a:r>
          </a:p>
          <a:p>
            <a:pPr eaLnBrk="0" hangingPunct="0">
              <a:buClr>
                <a:srgbClr val="FF3300"/>
              </a:buClr>
              <a:buFont typeface="Wingdings" pitchFamily="2" charset="2"/>
              <a:buChar char="Ø"/>
            </a:pPr>
            <a:r>
              <a:rPr lang="en-US" sz="1300" b="1" dirty="0"/>
              <a:t>  The direction of scanning - isn't optimum, the movement surveyed in time </a:t>
            </a:r>
          </a:p>
          <a:p>
            <a:pPr eaLnBrk="0" hangingPunct="0">
              <a:buClr>
                <a:srgbClr val="FF3300"/>
              </a:buClr>
              <a:buFont typeface="Wingdings" pitchFamily="2" charset="2"/>
              <a:buChar char="Ø"/>
            </a:pPr>
            <a:r>
              <a:rPr lang="en-US" sz="1300" b="1" dirty="0"/>
              <a:t>                                                                    emergence of artifacts in a picture can cause </a:t>
            </a:r>
            <a:r>
              <a:rPr lang="en-US" sz="1300" b="1" dirty="0" err="1"/>
              <a:t>scannings</a:t>
            </a:r>
            <a:r>
              <a:rPr lang="en-US" sz="1300" b="1" dirty="0"/>
              <a:t>.</a:t>
            </a:r>
          </a:p>
          <a:p>
            <a:pPr eaLnBrk="0" hangingPunct="0">
              <a:buClr>
                <a:srgbClr val="FF3300"/>
              </a:buClr>
              <a:buFont typeface="Wingdings" pitchFamily="2" charset="2"/>
              <a:buChar char="Ø"/>
            </a:pPr>
            <a:endParaRPr lang="en-US" sz="1300" b="1" dirty="0"/>
          </a:p>
          <a:p>
            <a:pPr eaLnBrk="0" hangingPunct="0">
              <a:buClr>
                <a:srgbClr val="FF3300"/>
              </a:buClr>
              <a:buFont typeface="Wingdings" pitchFamily="2" charset="2"/>
              <a:buChar char="Ø"/>
            </a:pPr>
            <a:r>
              <a:rPr lang="en-US" sz="1300" b="1" dirty="0"/>
              <a:t>  Big geometrical distortions down in top and lower body.</a:t>
            </a:r>
            <a:r>
              <a:rPr lang="en-US" sz="1300" b="1" dirty="0" smtClean="0"/>
              <a:t>  </a:t>
            </a:r>
            <a:endParaRPr lang="en-US" sz="1300" b="1" dirty="0"/>
          </a:p>
          <a:p>
            <a:pPr eaLnBrk="0" hangingPunct="0">
              <a:buClr>
                <a:srgbClr val="FF3300"/>
              </a:buClr>
              <a:buFont typeface="Wingdings" pitchFamily="2" charset="2"/>
              <a:buNone/>
            </a:pPr>
            <a:endParaRPr lang="ru-RU" sz="1300" b="1" dirty="0"/>
          </a:p>
        </p:txBody>
      </p:sp>
      <p:pic>
        <p:nvPicPr>
          <p:cNvPr id="7174" name="Picture 9" descr="HomoScan_1"/>
          <p:cNvPicPr>
            <a:picLocks noChangeAspect="1" noChangeArrowheads="1"/>
          </p:cNvPicPr>
          <p:nvPr/>
        </p:nvPicPr>
        <p:blipFill>
          <a:blip r:embed="rId2"/>
          <a:srcRect/>
          <a:stretch>
            <a:fillRect/>
          </a:stretch>
        </p:blipFill>
        <p:spPr bwMode="auto">
          <a:xfrm>
            <a:off x="2700338" y="692150"/>
            <a:ext cx="3395662" cy="340518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Номер слайда 1"/>
          <p:cNvSpPr>
            <a:spLocks noGrp="1"/>
          </p:cNvSpPr>
          <p:nvPr>
            <p:ph type="sldNum" sz="quarter" idx="12"/>
          </p:nvPr>
        </p:nvSpPr>
        <p:spPr>
          <a:noFill/>
        </p:spPr>
        <p:txBody>
          <a:bodyPr/>
          <a:lstStyle/>
          <a:p>
            <a:fld id="{0D75DA4A-5D9C-42D2-ACE9-2CCA64F69838}" type="slidenum">
              <a:rPr lang="ru-RU" smtClean="0">
                <a:latin typeface="Arial" pitchFamily="34" charset="0"/>
              </a:rPr>
              <a:pPr/>
              <a:t>7</a:t>
            </a:fld>
            <a:endParaRPr lang="ru-RU" smtClean="0">
              <a:latin typeface="Arial" pitchFamily="34" charset="0"/>
            </a:endParaRPr>
          </a:p>
        </p:txBody>
      </p:sp>
      <p:sp>
        <p:nvSpPr>
          <p:cNvPr id="8195" name="Номер слайда 3"/>
          <p:cNvSpPr txBox="1">
            <a:spLocks/>
          </p:cNvSpPr>
          <p:nvPr/>
        </p:nvSpPr>
        <p:spPr bwMode="auto">
          <a:xfrm>
            <a:off x="6553200" y="6245225"/>
            <a:ext cx="2133600" cy="476250"/>
          </a:xfrm>
          <a:prstGeom prst="rect">
            <a:avLst/>
          </a:prstGeom>
          <a:noFill/>
          <a:ln w="9525">
            <a:noFill/>
            <a:miter lim="800000"/>
            <a:headEnd/>
            <a:tailEnd/>
          </a:ln>
        </p:spPr>
        <p:txBody>
          <a:bodyPr/>
          <a:lstStyle/>
          <a:p>
            <a:pPr algn="r"/>
            <a:fld id="{1FE5B4AA-54E6-45C9-9318-392E2FE09EEF}" type="slidenum">
              <a:rPr lang="ru-RU" sz="1400"/>
              <a:pPr algn="r"/>
              <a:t>7</a:t>
            </a:fld>
            <a:endParaRPr lang="ru-RU" sz="1400"/>
          </a:p>
        </p:txBody>
      </p:sp>
      <p:sp>
        <p:nvSpPr>
          <p:cNvPr id="8196" name="Rectangle 4"/>
          <p:cNvSpPr>
            <a:spLocks noChangeArrowheads="1"/>
          </p:cNvSpPr>
          <p:nvPr/>
        </p:nvSpPr>
        <p:spPr bwMode="auto">
          <a:xfrm>
            <a:off x="685800" y="152400"/>
            <a:ext cx="7543800" cy="381000"/>
          </a:xfrm>
          <a:prstGeom prst="rect">
            <a:avLst/>
          </a:prstGeom>
          <a:noFill/>
          <a:ln w="9525">
            <a:noFill/>
            <a:miter lim="800000"/>
            <a:headEnd/>
            <a:tailEnd/>
          </a:ln>
        </p:spPr>
        <p:txBody>
          <a:bodyPr anchor="ctr"/>
          <a:lstStyle/>
          <a:p>
            <a:pPr algn="ctr"/>
            <a:r>
              <a:rPr lang="en-US" sz="4400" b="1" dirty="0">
                <a:solidFill>
                  <a:srgbClr val="FF0000"/>
                </a:solidFill>
              </a:rPr>
              <a:t/>
            </a:r>
            <a:br>
              <a:rPr lang="en-US" sz="4400" b="1" dirty="0">
                <a:solidFill>
                  <a:srgbClr val="FF0000"/>
                </a:solidFill>
              </a:rPr>
            </a:br>
            <a:r>
              <a:rPr lang="ru-RU" sz="3600" b="1" dirty="0">
                <a:solidFill>
                  <a:srgbClr val="FF0000"/>
                </a:solidFill>
              </a:rPr>
              <a:t/>
            </a:r>
            <a:br>
              <a:rPr lang="ru-RU" sz="3600" b="1" dirty="0">
                <a:solidFill>
                  <a:srgbClr val="FF0000"/>
                </a:solidFill>
              </a:rPr>
            </a:br>
            <a:r>
              <a:rPr lang="en-US" sz="2400" b="1" dirty="0">
                <a:solidFill>
                  <a:srgbClr val="FF3300"/>
                </a:solidFill>
              </a:rPr>
              <a:t>Secure 1000 </a:t>
            </a:r>
            <a:r>
              <a:rPr lang="en-US" sz="2400" b="1" dirty="0" smtClean="0">
                <a:solidFill>
                  <a:srgbClr val="FF3300"/>
                </a:solidFill>
              </a:rPr>
              <a:t>(USA</a:t>
            </a:r>
            <a:r>
              <a:rPr lang="ru-RU" sz="2400" b="1" dirty="0" smtClean="0">
                <a:solidFill>
                  <a:srgbClr val="FF3300"/>
                </a:solidFill>
              </a:rPr>
              <a:t>)</a:t>
            </a:r>
            <a:r>
              <a:rPr lang="ru-RU" sz="2400" b="1" dirty="0">
                <a:solidFill>
                  <a:srgbClr val="FF3300"/>
                </a:solidFill>
              </a:rPr>
              <a:t/>
            </a:r>
            <a:br>
              <a:rPr lang="ru-RU" sz="2400" b="1" dirty="0">
                <a:solidFill>
                  <a:srgbClr val="FF3300"/>
                </a:solidFill>
              </a:rPr>
            </a:br>
            <a:r>
              <a:rPr lang="en-US" sz="4400" b="1" dirty="0"/>
              <a:t/>
            </a:r>
            <a:br>
              <a:rPr lang="en-US" sz="4400" b="1" dirty="0"/>
            </a:br>
            <a:endParaRPr lang="ru-RU" sz="4400" b="1" dirty="0"/>
          </a:p>
        </p:txBody>
      </p:sp>
      <p:pic>
        <p:nvPicPr>
          <p:cNvPr id="8197" name="Picture 5" descr="scanner"/>
          <p:cNvPicPr>
            <a:picLocks noChangeAspect="1" noChangeArrowheads="1"/>
          </p:cNvPicPr>
          <p:nvPr/>
        </p:nvPicPr>
        <p:blipFill>
          <a:blip r:embed="rId2"/>
          <a:srcRect/>
          <a:stretch>
            <a:fillRect/>
          </a:stretch>
        </p:blipFill>
        <p:spPr bwMode="auto">
          <a:xfrm>
            <a:off x="179388" y="765175"/>
            <a:ext cx="3541712" cy="5211763"/>
          </a:xfrm>
          <a:prstGeom prst="rect">
            <a:avLst/>
          </a:prstGeom>
          <a:noFill/>
          <a:ln w="9525">
            <a:noFill/>
            <a:miter lim="800000"/>
            <a:headEnd/>
            <a:tailEnd/>
          </a:ln>
        </p:spPr>
      </p:pic>
      <p:sp>
        <p:nvSpPr>
          <p:cNvPr id="8198" name="Text Box 6"/>
          <p:cNvSpPr txBox="1">
            <a:spLocks noChangeArrowheads="1"/>
          </p:cNvSpPr>
          <p:nvPr/>
        </p:nvSpPr>
        <p:spPr bwMode="auto">
          <a:xfrm>
            <a:off x="7223125" y="2170113"/>
            <a:ext cx="184150" cy="366712"/>
          </a:xfrm>
          <a:prstGeom prst="rect">
            <a:avLst/>
          </a:prstGeom>
          <a:noFill/>
          <a:ln w="9525">
            <a:noFill/>
            <a:miter lim="800000"/>
            <a:headEnd/>
            <a:tailEnd/>
          </a:ln>
        </p:spPr>
        <p:txBody>
          <a:bodyPr wrap="none">
            <a:spAutoFit/>
          </a:bodyPr>
          <a:lstStyle/>
          <a:p>
            <a:endParaRPr lang="ru-RU">
              <a:latin typeface="Times New Roman" pitchFamily="18" charset="0"/>
            </a:endParaRPr>
          </a:p>
        </p:txBody>
      </p:sp>
      <p:sp>
        <p:nvSpPr>
          <p:cNvPr id="8199" name="Text Box 7"/>
          <p:cNvSpPr txBox="1">
            <a:spLocks noChangeArrowheads="1"/>
          </p:cNvSpPr>
          <p:nvPr/>
        </p:nvSpPr>
        <p:spPr bwMode="auto">
          <a:xfrm>
            <a:off x="3708400" y="3716338"/>
            <a:ext cx="5256213" cy="3252172"/>
          </a:xfrm>
          <a:prstGeom prst="rect">
            <a:avLst/>
          </a:prstGeom>
          <a:noFill/>
          <a:ln w="9525">
            <a:noFill/>
            <a:miter lim="800000"/>
            <a:headEnd/>
            <a:tailEnd/>
          </a:ln>
        </p:spPr>
        <p:txBody>
          <a:bodyPr>
            <a:spAutoFit/>
          </a:bodyPr>
          <a:lstStyle/>
          <a:p>
            <a:pPr>
              <a:lnSpc>
                <a:spcPct val="40000"/>
              </a:lnSpc>
              <a:spcBef>
                <a:spcPct val="50000"/>
              </a:spcBef>
            </a:pPr>
            <a:r>
              <a:rPr lang="ru-RU" b="1" dirty="0">
                <a:solidFill>
                  <a:srgbClr val="FF3300"/>
                </a:solidFill>
                <a:latin typeface="Times New Roman" pitchFamily="18" charset="0"/>
              </a:rPr>
              <a:t> </a:t>
            </a:r>
            <a:endParaRPr lang="en-US" b="1" dirty="0">
              <a:solidFill>
                <a:srgbClr val="FF3300"/>
              </a:solidFill>
              <a:latin typeface="Times New Roman" pitchFamily="18" charset="0"/>
            </a:endParaRPr>
          </a:p>
          <a:p>
            <a:pPr>
              <a:lnSpc>
                <a:spcPct val="40000"/>
              </a:lnSpc>
              <a:spcBef>
                <a:spcPct val="50000"/>
              </a:spcBef>
              <a:buClr>
                <a:srgbClr val="FF3300"/>
              </a:buClr>
              <a:buFont typeface="Wingdings" pitchFamily="2" charset="2"/>
              <a:buChar char="Ø"/>
            </a:pPr>
            <a:r>
              <a:rPr lang="ru-RU" sz="1200" b="1" dirty="0">
                <a:solidFill>
                  <a:srgbClr val="FFFF00"/>
                </a:solidFill>
                <a:latin typeface="Times New Roman" pitchFamily="18" charset="0"/>
              </a:rPr>
              <a:t> </a:t>
            </a:r>
            <a:r>
              <a:rPr lang="en-US" sz="1200" b="1" dirty="0">
                <a:latin typeface="Times New Roman" pitchFamily="18" charset="0"/>
              </a:rPr>
              <a:t>The person isn't appeared through, and "feel" his "surface" narrow </a:t>
            </a:r>
            <a:endParaRPr lang="en-US" sz="1200" b="1" dirty="0" smtClean="0">
              <a:latin typeface="Times New Roman" pitchFamily="18" charset="0"/>
            </a:endParaRPr>
          </a:p>
          <a:p>
            <a:pPr>
              <a:lnSpc>
                <a:spcPct val="40000"/>
              </a:lnSpc>
              <a:spcBef>
                <a:spcPct val="50000"/>
              </a:spcBef>
              <a:buClr>
                <a:srgbClr val="FF3300"/>
              </a:buClr>
            </a:pPr>
            <a:r>
              <a:rPr lang="en-US" sz="1200" b="1" dirty="0" smtClean="0">
                <a:latin typeface="Times New Roman" pitchFamily="18" charset="0"/>
              </a:rPr>
              <a:t>"</a:t>
            </a:r>
            <a:r>
              <a:rPr lang="en-US" sz="1200" b="1" dirty="0">
                <a:latin typeface="Times New Roman" pitchFamily="18" charset="0"/>
              </a:rPr>
              <a:t>pencil" beam of "soft" X-ray, in front and behind.</a:t>
            </a:r>
          </a:p>
          <a:p>
            <a:pPr>
              <a:lnSpc>
                <a:spcPct val="40000"/>
              </a:lnSpc>
              <a:spcBef>
                <a:spcPct val="50000"/>
              </a:spcBef>
              <a:buClr>
                <a:srgbClr val="FF3300"/>
              </a:buClr>
              <a:buFont typeface="Wingdings" pitchFamily="2" charset="2"/>
              <a:buChar char="Ø"/>
            </a:pPr>
            <a:endParaRPr lang="en-US" sz="1200" b="1" dirty="0">
              <a:latin typeface="Times New Roman" pitchFamily="18" charset="0"/>
            </a:endParaRPr>
          </a:p>
          <a:p>
            <a:pPr>
              <a:lnSpc>
                <a:spcPct val="40000"/>
              </a:lnSpc>
              <a:spcBef>
                <a:spcPct val="50000"/>
              </a:spcBef>
              <a:buClr>
                <a:srgbClr val="FF3300"/>
              </a:buClr>
              <a:buFont typeface="Wingdings" pitchFamily="2" charset="2"/>
              <a:buChar char="Ø"/>
            </a:pPr>
            <a:r>
              <a:rPr lang="en-US" sz="1200" b="1" dirty="0">
                <a:latin typeface="Times New Roman" pitchFamily="18" charset="0"/>
              </a:rPr>
              <a:t>Dose – 0,1 </a:t>
            </a:r>
            <a:r>
              <a:rPr lang="en-US" sz="1200" b="1" dirty="0" err="1">
                <a:latin typeface="Times New Roman" pitchFamily="18" charset="0"/>
              </a:rPr>
              <a:t>μSv</a:t>
            </a:r>
            <a:r>
              <a:rPr lang="en-US" sz="1200" b="1" dirty="0">
                <a:latin typeface="Times New Roman" pitchFamily="18" charset="0"/>
              </a:rPr>
              <a:t> since there is no raying.</a:t>
            </a:r>
          </a:p>
          <a:p>
            <a:pPr>
              <a:lnSpc>
                <a:spcPct val="40000"/>
              </a:lnSpc>
              <a:spcBef>
                <a:spcPct val="50000"/>
              </a:spcBef>
              <a:buClr>
                <a:srgbClr val="FF3300"/>
              </a:buClr>
              <a:buFont typeface="Wingdings" pitchFamily="2" charset="2"/>
              <a:buChar char="Ø"/>
            </a:pPr>
            <a:endParaRPr lang="en-US" sz="1200" b="1" dirty="0">
              <a:latin typeface="Times New Roman" pitchFamily="18" charset="0"/>
            </a:endParaRPr>
          </a:p>
          <a:p>
            <a:pPr>
              <a:lnSpc>
                <a:spcPct val="40000"/>
              </a:lnSpc>
              <a:spcBef>
                <a:spcPct val="50000"/>
              </a:spcBef>
              <a:buClr>
                <a:srgbClr val="FF3300"/>
              </a:buClr>
              <a:buFont typeface="Wingdings" pitchFamily="2" charset="2"/>
              <a:buChar char="Ø"/>
            </a:pPr>
            <a:r>
              <a:rPr lang="en-US" sz="1200" b="1" dirty="0">
                <a:latin typeface="Times New Roman" pitchFamily="18" charset="0"/>
              </a:rPr>
              <a:t> Scanning time ~ 8 with</a:t>
            </a:r>
            <a:r>
              <a:rPr lang="en-US" sz="1200" b="1" dirty="0" smtClean="0">
                <a:latin typeface="Times New Roman" pitchFamily="18" charset="0"/>
              </a:rPr>
              <a:t>.</a:t>
            </a:r>
            <a:endParaRPr lang="en-US" sz="1200" b="1" dirty="0">
              <a:latin typeface="Times New Roman" pitchFamily="18" charset="0"/>
            </a:endParaRPr>
          </a:p>
          <a:p>
            <a:pPr>
              <a:lnSpc>
                <a:spcPct val="40000"/>
              </a:lnSpc>
              <a:spcBef>
                <a:spcPct val="50000"/>
              </a:spcBef>
              <a:buClr>
                <a:srgbClr val="FF3300"/>
              </a:buClr>
              <a:buFont typeface="Wingdings" pitchFamily="2" charset="2"/>
              <a:buChar char="Ø"/>
            </a:pPr>
            <a:r>
              <a:rPr lang="en-US" sz="1200" b="1" dirty="0">
                <a:latin typeface="Times New Roman" pitchFamily="18" charset="0"/>
              </a:rPr>
              <a:t>Permission ~ 5х5 mm.</a:t>
            </a:r>
          </a:p>
          <a:p>
            <a:pPr>
              <a:lnSpc>
                <a:spcPct val="40000"/>
              </a:lnSpc>
              <a:spcBef>
                <a:spcPct val="50000"/>
              </a:spcBef>
              <a:buClr>
                <a:srgbClr val="FF3300"/>
              </a:buClr>
              <a:buFont typeface="Wingdings" pitchFamily="2" charset="2"/>
              <a:buChar char="Ø"/>
            </a:pPr>
            <a:endParaRPr lang="en-US" sz="1200" b="1" dirty="0">
              <a:latin typeface="Times New Roman" pitchFamily="18" charset="0"/>
            </a:endParaRPr>
          </a:p>
          <a:p>
            <a:pPr>
              <a:lnSpc>
                <a:spcPct val="40000"/>
              </a:lnSpc>
              <a:spcBef>
                <a:spcPct val="50000"/>
              </a:spcBef>
              <a:buClr>
                <a:srgbClr val="FF3300"/>
              </a:buClr>
              <a:buFont typeface="Wingdings" pitchFamily="2" charset="2"/>
              <a:buChar char="Ø"/>
            </a:pPr>
            <a:r>
              <a:rPr lang="en-US" sz="1200" b="1" dirty="0">
                <a:latin typeface="Times New Roman" pitchFamily="18" charset="0"/>
              </a:rPr>
              <a:t> The objects swallowed or hidden in natural aren't visible </a:t>
            </a:r>
          </a:p>
          <a:p>
            <a:pPr>
              <a:lnSpc>
                <a:spcPct val="40000"/>
              </a:lnSpc>
              <a:spcBef>
                <a:spcPct val="50000"/>
              </a:spcBef>
              <a:buClr>
                <a:srgbClr val="FF3300"/>
              </a:buClr>
              <a:buFont typeface="Wingdings" pitchFamily="2" charset="2"/>
              <a:buChar char="Ø"/>
            </a:pPr>
            <a:r>
              <a:rPr lang="en-US" sz="1200" b="1" dirty="0">
                <a:latin typeface="Times New Roman" pitchFamily="18" charset="0"/>
              </a:rPr>
              <a:t>body cavities. </a:t>
            </a:r>
          </a:p>
          <a:p>
            <a:pPr>
              <a:lnSpc>
                <a:spcPct val="40000"/>
              </a:lnSpc>
              <a:spcBef>
                <a:spcPct val="50000"/>
              </a:spcBef>
              <a:buClr>
                <a:srgbClr val="FF3300"/>
              </a:buClr>
              <a:buFont typeface="Wingdings" pitchFamily="2" charset="2"/>
              <a:buChar char="Ø"/>
            </a:pPr>
            <a:r>
              <a:rPr lang="en-US" sz="1200" b="1" dirty="0">
                <a:latin typeface="Times New Roman" pitchFamily="18" charset="0"/>
              </a:rPr>
              <a:t>Not clearly, how to look for something under dense outerwear or </a:t>
            </a:r>
            <a:r>
              <a:rPr lang="en-US" sz="1200" b="1" dirty="0" smtClean="0">
                <a:latin typeface="Times New Roman" pitchFamily="18" charset="0"/>
              </a:rPr>
              <a:t>in</a:t>
            </a:r>
          </a:p>
          <a:p>
            <a:pPr>
              <a:lnSpc>
                <a:spcPct val="40000"/>
              </a:lnSpc>
              <a:spcBef>
                <a:spcPct val="50000"/>
              </a:spcBef>
              <a:buClr>
                <a:srgbClr val="FF3300"/>
              </a:buClr>
            </a:pPr>
            <a:r>
              <a:rPr lang="en-US" sz="1200" b="1" dirty="0">
                <a:latin typeface="Times New Roman" pitchFamily="18" charset="0"/>
              </a:rPr>
              <a:t> </a:t>
            </a:r>
            <a:r>
              <a:rPr lang="en-US" sz="1200" b="1" dirty="0" smtClean="0">
                <a:latin typeface="Times New Roman" pitchFamily="18" charset="0"/>
              </a:rPr>
              <a:t>   </a:t>
            </a:r>
            <a:r>
              <a:rPr lang="en-US" sz="1200" b="1" dirty="0">
                <a:latin typeface="Times New Roman" pitchFamily="18" charset="0"/>
              </a:rPr>
              <a:t>footwear, </a:t>
            </a:r>
          </a:p>
          <a:p>
            <a:pPr>
              <a:lnSpc>
                <a:spcPct val="40000"/>
              </a:lnSpc>
              <a:spcBef>
                <a:spcPct val="50000"/>
              </a:spcBef>
              <a:buClr>
                <a:srgbClr val="FF3300"/>
              </a:buClr>
              <a:buFont typeface="Wingdings" pitchFamily="2" charset="2"/>
              <a:buChar char="Ø"/>
            </a:pPr>
            <a:r>
              <a:rPr lang="en-US" sz="1200" b="1" dirty="0">
                <a:latin typeface="Times New Roman" pitchFamily="18" charset="0"/>
              </a:rPr>
              <a:t>    i.e. it is necessary to remove them.</a:t>
            </a:r>
          </a:p>
          <a:p>
            <a:pPr>
              <a:lnSpc>
                <a:spcPct val="40000"/>
              </a:lnSpc>
              <a:spcBef>
                <a:spcPct val="50000"/>
              </a:spcBef>
              <a:buClr>
                <a:srgbClr val="FF3300"/>
              </a:buClr>
              <a:buFont typeface="Wingdings" pitchFamily="2" charset="2"/>
              <a:buChar char="Ø"/>
            </a:pPr>
            <a:r>
              <a:rPr lang="en-US" sz="1200" b="1" dirty="0">
                <a:latin typeface="Times New Roman" pitchFamily="18" charset="0"/>
              </a:rPr>
              <a:t>It isn't clear what to do in special cases (artificial limbs, plaster).</a:t>
            </a:r>
            <a:endParaRPr lang="en-US" sz="1600" dirty="0">
              <a:latin typeface="Times New Roman" pitchFamily="18" charset="0"/>
            </a:endParaRPr>
          </a:p>
          <a:p>
            <a:pPr>
              <a:lnSpc>
                <a:spcPct val="50000"/>
              </a:lnSpc>
              <a:spcBef>
                <a:spcPct val="50000"/>
              </a:spcBef>
              <a:buClr>
                <a:srgbClr val="FF3300"/>
              </a:buClr>
              <a:buFont typeface="Wingdings" pitchFamily="2" charset="2"/>
              <a:buNone/>
            </a:pPr>
            <a:endParaRPr lang="en-US" sz="1600" dirty="0">
              <a:latin typeface="Times New Roman" pitchFamily="18" charset="0"/>
            </a:endParaRPr>
          </a:p>
          <a:p>
            <a:pPr>
              <a:lnSpc>
                <a:spcPct val="50000"/>
              </a:lnSpc>
              <a:spcBef>
                <a:spcPct val="50000"/>
              </a:spcBef>
              <a:buClr>
                <a:srgbClr val="FF3300"/>
              </a:buClr>
              <a:buFont typeface="Wingdings" pitchFamily="2" charset="2"/>
              <a:buNone/>
            </a:pPr>
            <a:endParaRPr lang="ru-RU" sz="1600" dirty="0">
              <a:latin typeface="Times New Roman" pitchFamily="18" charset="0"/>
            </a:endParaRPr>
          </a:p>
          <a:p>
            <a:pPr>
              <a:lnSpc>
                <a:spcPct val="20000"/>
              </a:lnSpc>
              <a:spcBef>
                <a:spcPct val="50000"/>
              </a:spcBef>
            </a:pPr>
            <a:endParaRPr lang="ru-RU" sz="1600" dirty="0">
              <a:solidFill>
                <a:srgbClr val="FFFF00"/>
              </a:solidFill>
              <a:latin typeface="Times New Roman" pitchFamily="18" charset="0"/>
            </a:endParaRPr>
          </a:p>
        </p:txBody>
      </p:sp>
      <p:pic>
        <p:nvPicPr>
          <p:cNvPr id="8200" name="Рисунок 6" descr="secure_100.jpg"/>
          <p:cNvPicPr>
            <a:picLocks noChangeAspect="1"/>
          </p:cNvPicPr>
          <p:nvPr/>
        </p:nvPicPr>
        <p:blipFill>
          <a:blip r:embed="rId3"/>
          <a:srcRect/>
          <a:stretch>
            <a:fillRect/>
          </a:stretch>
        </p:blipFill>
        <p:spPr bwMode="auto">
          <a:xfrm>
            <a:off x="4356100" y="692150"/>
            <a:ext cx="3992563" cy="3000375"/>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Номер слайда 3"/>
          <p:cNvSpPr>
            <a:spLocks noGrp="1"/>
          </p:cNvSpPr>
          <p:nvPr>
            <p:ph type="sldNum" sz="quarter" idx="12"/>
          </p:nvPr>
        </p:nvSpPr>
        <p:spPr>
          <a:noFill/>
        </p:spPr>
        <p:txBody>
          <a:bodyPr/>
          <a:lstStyle/>
          <a:p>
            <a:fld id="{AF27E19E-2073-4DF1-B259-B33183EA8089}" type="slidenum">
              <a:rPr lang="ru-RU" smtClean="0">
                <a:latin typeface="Arial" pitchFamily="34" charset="0"/>
              </a:rPr>
              <a:pPr/>
              <a:t>8</a:t>
            </a:fld>
            <a:endParaRPr lang="ru-RU" smtClean="0">
              <a:latin typeface="Arial" pitchFamily="34" charset="0"/>
            </a:endParaRPr>
          </a:p>
        </p:txBody>
      </p:sp>
      <p:pic>
        <p:nvPicPr>
          <p:cNvPr id="9219" name="Picture 4" descr="prod74_4_big"/>
          <p:cNvPicPr>
            <a:picLocks noChangeAspect="1" noChangeArrowheads="1"/>
          </p:cNvPicPr>
          <p:nvPr/>
        </p:nvPicPr>
        <p:blipFill>
          <a:blip r:embed="rId2"/>
          <a:srcRect/>
          <a:stretch>
            <a:fillRect/>
          </a:stretch>
        </p:blipFill>
        <p:spPr bwMode="auto">
          <a:xfrm>
            <a:off x="2195513" y="476250"/>
            <a:ext cx="3889375" cy="3784600"/>
          </a:xfrm>
          <a:prstGeom prst="rect">
            <a:avLst/>
          </a:prstGeom>
          <a:noFill/>
          <a:ln w="9525">
            <a:noFill/>
            <a:miter lim="800000"/>
            <a:headEnd/>
            <a:tailEnd/>
          </a:ln>
        </p:spPr>
      </p:pic>
      <p:sp>
        <p:nvSpPr>
          <p:cNvPr id="9220" name="Text Box 5"/>
          <p:cNvSpPr txBox="1">
            <a:spLocks noChangeArrowheads="1"/>
          </p:cNvSpPr>
          <p:nvPr/>
        </p:nvSpPr>
        <p:spPr bwMode="auto">
          <a:xfrm>
            <a:off x="1295400" y="5446713"/>
            <a:ext cx="6934200" cy="1106487"/>
          </a:xfrm>
          <a:prstGeom prst="rect">
            <a:avLst/>
          </a:prstGeom>
          <a:noFill/>
          <a:ln w="9525">
            <a:noFill/>
            <a:miter lim="800000"/>
            <a:headEnd/>
            <a:tailEnd/>
          </a:ln>
        </p:spPr>
        <p:txBody>
          <a:bodyPr wrap="none"/>
          <a:lstStyle/>
          <a:p>
            <a:endParaRPr lang="ru-RU">
              <a:latin typeface="Times New Roman" pitchFamily="18" charset="0"/>
            </a:endParaRPr>
          </a:p>
        </p:txBody>
      </p:sp>
      <p:sp>
        <p:nvSpPr>
          <p:cNvPr id="9221" name="Text Box 6"/>
          <p:cNvSpPr txBox="1">
            <a:spLocks noChangeArrowheads="1"/>
          </p:cNvSpPr>
          <p:nvPr/>
        </p:nvSpPr>
        <p:spPr bwMode="auto">
          <a:xfrm>
            <a:off x="2041525" y="5522913"/>
            <a:ext cx="184150" cy="366712"/>
          </a:xfrm>
          <a:prstGeom prst="rect">
            <a:avLst/>
          </a:prstGeom>
          <a:noFill/>
          <a:ln w="9525">
            <a:noFill/>
            <a:miter lim="800000"/>
            <a:headEnd/>
            <a:tailEnd/>
          </a:ln>
        </p:spPr>
        <p:txBody>
          <a:bodyPr wrap="none">
            <a:spAutoFit/>
          </a:bodyPr>
          <a:lstStyle/>
          <a:p>
            <a:endParaRPr lang="ru-RU">
              <a:latin typeface="Times New Roman" pitchFamily="18" charset="0"/>
            </a:endParaRPr>
          </a:p>
        </p:txBody>
      </p:sp>
      <p:sp>
        <p:nvSpPr>
          <p:cNvPr id="9222" name="Rectangle 7"/>
          <p:cNvSpPr>
            <a:spLocks noChangeArrowheads="1"/>
          </p:cNvSpPr>
          <p:nvPr/>
        </p:nvSpPr>
        <p:spPr bwMode="auto">
          <a:xfrm>
            <a:off x="1331913" y="0"/>
            <a:ext cx="5781675" cy="487363"/>
          </a:xfrm>
          <a:prstGeom prst="rect">
            <a:avLst/>
          </a:prstGeom>
          <a:noFill/>
          <a:ln w="9525">
            <a:noFill/>
            <a:miter lim="800000"/>
            <a:headEnd/>
            <a:tailEnd/>
          </a:ln>
        </p:spPr>
        <p:txBody>
          <a:bodyPr anchor="ctr"/>
          <a:lstStyle/>
          <a:p>
            <a:pPr algn="ctr"/>
            <a:r>
              <a:rPr lang="en-US" sz="2400" b="1" dirty="0" err="1">
                <a:solidFill>
                  <a:srgbClr val="FF3300"/>
                </a:solidFill>
              </a:rPr>
              <a:t>Conpass</a:t>
            </a:r>
            <a:r>
              <a:rPr lang="ru-RU" sz="2400" b="1" dirty="0">
                <a:solidFill>
                  <a:srgbClr val="FF3300"/>
                </a:solidFill>
              </a:rPr>
              <a:t>, </a:t>
            </a:r>
            <a:r>
              <a:rPr lang="en-US" sz="2400" b="1" dirty="0" err="1">
                <a:solidFill>
                  <a:srgbClr val="FF3300"/>
                </a:solidFill>
              </a:rPr>
              <a:t>Consys</a:t>
            </a:r>
            <a:r>
              <a:rPr lang="en-US" sz="2400" b="1" dirty="0">
                <a:solidFill>
                  <a:srgbClr val="FF3300"/>
                </a:solidFill>
              </a:rPr>
              <a:t> </a:t>
            </a:r>
            <a:r>
              <a:rPr lang="en-US" sz="2400" b="1" dirty="0" smtClean="0">
                <a:solidFill>
                  <a:srgbClr val="FF3300"/>
                </a:solidFill>
              </a:rPr>
              <a:t>(Belarus</a:t>
            </a:r>
            <a:r>
              <a:rPr lang="ru-RU" sz="2400" b="1" dirty="0" smtClean="0">
                <a:solidFill>
                  <a:srgbClr val="FF3300"/>
                </a:solidFill>
              </a:rPr>
              <a:t>)</a:t>
            </a:r>
            <a:endParaRPr lang="ru-RU" sz="2400" b="1" dirty="0">
              <a:solidFill>
                <a:srgbClr val="FF3300"/>
              </a:solidFill>
            </a:endParaRPr>
          </a:p>
        </p:txBody>
      </p:sp>
      <p:sp>
        <p:nvSpPr>
          <p:cNvPr id="9223" name="Text Box 8"/>
          <p:cNvSpPr txBox="1">
            <a:spLocks noChangeArrowheads="1"/>
          </p:cNvSpPr>
          <p:nvPr/>
        </p:nvSpPr>
        <p:spPr bwMode="auto">
          <a:xfrm>
            <a:off x="323850" y="4221163"/>
            <a:ext cx="8640763" cy="2308324"/>
          </a:xfrm>
          <a:prstGeom prst="rect">
            <a:avLst/>
          </a:prstGeom>
          <a:noFill/>
          <a:ln w="9525">
            <a:noFill/>
            <a:miter lim="800000"/>
            <a:headEnd/>
            <a:tailEnd/>
          </a:ln>
        </p:spPr>
        <p:txBody>
          <a:bodyPr>
            <a:spAutoFit/>
          </a:bodyPr>
          <a:lstStyle/>
          <a:p>
            <a:pPr marL="457200" indent="-457200" eaLnBrk="0" hangingPunct="0">
              <a:buClr>
                <a:srgbClr val="FF3300"/>
              </a:buClr>
              <a:buFont typeface="Wingdings" pitchFamily="2" charset="2"/>
              <a:buNone/>
            </a:pPr>
            <a:r>
              <a:rPr lang="ru-RU" sz="1400" dirty="0">
                <a:solidFill>
                  <a:srgbClr val="0000FF"/>
                </a:solidFill>
              </a:rPr>
              <a:t>           </a:t>
            </a:r>
            <a:r>
              <a:rPr lang="en-US" sz="1400" b="1" dirty="0">
                <a:solidFill>
                  <a:srgbClr val="0000FF"/>
                </a:solidFill>
                <a:latin typeface="Times New Roman" pitchFamily="18" charset="0"/>
                <a:cs typeface="Times New Roman" pitchFamily="18" charset="0"/>
              </a:rPr>
              <a:t>The system works at the getting </a:t>
            </a:r>
            <a:r>
              <a:rPr lang="en-US" sz="1400" b="1" dirty="0" smtClean="0">
                <a:solidFill>
                  <a:srgbClr val="0000FF"/>
                </a:solidFill>
                <a:latin typeface="Times New Roman" pitchFamily="18" charset="0"/>
                <a:cs typeface="Times New Roman" pitchFamily="18" charset="0"/>
              </a:rPr>
              <a:t>radiation</a:t>
            </a:r>
            <a:r>
              <a:rPr lang="ru-RU" sz="1400" b="1" dirty="0" smtClean="0">
                <a:solidFill>
                  <a:srgbClr val="0000FF"/>
                </a:solidFill>
                <a:latin typeface="Times New Roman" pitchFamily="18" charset="0"/>
                <a:cs typeface="Times New Roman" pitchFamily="18" charset="0"/>
              </a:rPr>
              <a:t>.</a:t>
            </a:r>
            <a:endParaRPr lang="ru-RU" sz="1400" b="1" dirty="0">
              <a:solidFill>
                <a:srgbClr val="0000FF"/>
              </a:solidFill>
              <a:latin typeface="Times New Roman" pitchFamily="18" charset="0"/>
              <a:cs typeface="Times New Roman" pitchFamily="18" charset="0"/>
            </a:endParaRPr>
          </a:p>
          <a:p>
            <a:pPr marL="457200" indent="-457200" eaLnBrk="0" hangingPunct="0">
              <a:buClr>
                <a:srgbClr val="FF3300"/>
              </a:buClr>
              <a:buFont typeface="Wingdings" pitchFamily="2" charset="2"/>
              <a:buChar char="Ø"/>
            </a:pPr>
            <a:r>
              <a:rPr lang="ru-RU" sz="1300" b="1" dirty="0">
                <a:latin typeface="Times New Roman" pitchFamily="18" charset="0"/>
                <a:cs typeface="Times New Roman" pitchFamily="18" charset="0"/>
              </a:rPr>
              <a:t> </a:t>
            </a:r>
            <a:r>
              <a:rPr lang="en-US" sz="1300" b="1" dirty="0">
                <a:latin typeface="Times New Roman" pitchFamily="18" charset="0"/>
                <a:cs typeface="Times New Roman" pitchFamily="18" charset="0"/>
              </a:rPr>
              <a:t>The radiation dose – is unknown (from different descriptions – 0,4  3 </a:t>
            </a:r>
            <a:r>
              <a:rPr lang="en-US" sz="1300" b="1" dirty="0" err="1">
                <a:latin typeface="Times New Roman" pitchFamily="18" charset="0"/>
                <a:cs typeface="Times New Roman" pitchFamily="18" charset="0"/>
              </a:rPr>
              <a:t>μSv</a:t>
            </a:r>
            <a:r>
              <a:rPr lang="en-US" sz="1300" b="1" dirty="0">
                <a:latin typeface="Times New Roman" pitchFamily="18" charset="0"/>
                <a:cs typeface="Times New Roman" pitchFamily="18" charset="0"/>
              </a:rPr>
              <a:t>).</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Inconvenient design with transportation of surveyed.</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Scanning time ~ 12 pages.</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Objects in footwear since the beam goes parallel to a sole are badly visible.</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Big noise level from scattered radiation.</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The non-optimal direction of scanning, therefore at "fluctuation" surveyed in</a:t>
            </a:r>
          </a:p>
          <a:p>
            <a:pPr eaLnBrk="0" hangingPunct="0">
              <a:buClr>
                <a:srgbClr val="FF3300"/>
              </a:buClr>
            </a:pPr>
            <a:r>
              <a:rPr lang="en-US" sz="1300" b="1" dirty="0" smtClean="0">
                <a:latin typeface="Times New Roman" pitchFamily="18" charset="0"/>
                <a:cs typeface="Times New Roman" pitchFamily="18" charset="0"/>
              </a:rPr>
              <a:t>            time </a:t>
            </a:r>
            <a:r>
              <a:rPr lang="en-US" sz="1300" b="1" dirty="0">
                <a:latin typeface="Times New Roman" pitchFamily="18" charset="0"/>
                <a:cs typeface="Times New Roman" pitchFamily="18" charset="0"/>
              </a:rPr>
              <a:t>of his transportation there can be artifacts on the image.</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Big geometrical distortions down, especially in an upper body.</a:t>
            </a:r>
          </a:p>
          <a:p>
            <a:pPr marL="457200" indent="-457200" eaLnBrk="0" hangingPunct="0">
              <a:buClr>
                <a:srgbClr val="FF3300"/>
              </a:buClr>
              <a:buFont typeface="Wingdings" pitchFamily="2" charset="2"/>
              <a:buChar char="Ø"/>
            </a:pPr>
            <a:r>
              <a:rPr lang="en-US" sz="1300" b="1" dirty="0">
                <a:latin typeface="Times New Roman" pitchFamily="18" charset="0"/>
                <a:cs typeface="Times New Roman" pitchFamily="18" charset="0"/>
              </a:rPr>
              <a:t> Only the operator is protected from the examined person of radiation disseminated in a body</a:t>
            </a:r>
            <a:r>
              <a:rPr lang="en-US" sz="1300" b="1" dirty="0" smtClean="0">
                <a:latin typeface="Times New Roman" pitchFamily="18" charset="0"/>
                <a:cs typeface="Times New Roman" pitchFamily="18" charset="0"/>
              </a:rPr>
              <a:t>,  other </a:t>
            </a:r>
            <a:r>
              <a:rPr lang="en-US" sz="1300" b="1" dirty="0">
                <a:latin typeface="Times New Roman" pitchFamily="18" charset="0"/>
                <a:cs typeface="Times New Roman" pitchFamily="18" charset="0"/>
              </a:rPr>
              <a:t>people aren't protected at all. Existence of a sanitary zone around installation where people can't be is required.</a:t>
            </a:r>
            <a:endParaRPr lang="ru-RU" sz="1300"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Номер слайда 3"/>
          <p:cNvSpPr>
            <a:spLocks noGrp="1"/>
          </p:cNvSpPr>
          <p:nvPr>
            <p:ph type="sldNum" sz="quarter" idx="12"/>
          </p:nvPr>
        </p:nvSpPr>
        <p:spPr>
          <a:noFill/>
        </p:spPr>
        <p:txBody>
          <a:bodyPr/>
          <a:lstStyle/>
          <a:p>
            <a:fld id="{B034B908-73A6-419B-81FA-3368948F124F}" type="slidenum">
              <a:rPr lang="ru-RU" smtClean="0">
                <a:latin typeface="Arial" pitchFamily="34" charset="0"/>
              </a:rPr>
              <a:pPr/>
              <a:t>9</a:t>
            </a:fld>
            <a:endParaRPr lang="ru-RU" smtClean="0">
              <a:latin typeface="Arial" pitchFamily="34" charset="0"/>
            </a:endParaRPr>
          </a:p>
        </p:txBody>
      </p:sp>
      <p:pic>
        <p:nvPicPr>
          <p:cNvPr id="10243" name="Picture 4" descr="BS 16HR FB"/>
          <p:cNvPicPr>
            <a:picLocks noChangeAspect="1" noChangeArrowheads="1"/>
          </p:cNvPicPr>
          <p:nvPr/>
        </p:nvPicPr>
        <p:blipFill>
          <a:blip r:embed="rId2"/>
          <a:srcRect/>
          <a:stretch>
            <a:fillRect/>
          </a:stretch>
        </p:blipFill>
        <p:spPr bwMode="auto">
          <a:xfrm>
            <a:off x="684213" y="1196975"/>
            <a:ext cx="3336925" cy="4003675"/>
          </a:xfrm>
          <a:prstGeom prst="rect">
            <a:avLst/>
          </a:prstGeom>
          <a:noFill/>
          <a:ln w="9525">
            <a:noFill/>
            <a:miter lim="800000"/>
            <a:headEnd/>
            <a:tailEnd/>
          </a:ln>
        </p:spPr>
      </p:pic>
      <p:sp>
        <p:nvSpPr>
          <p:cNvPr id="10244" name="Text Box 5"/>
          <p:cNvSpPr txBox="1">
            <a:spLocks noChangeArrowheads="1"/>
          </p:cNvSpPr>
          <p:nvPr/>
        </p:nvSpPr>
        <p:spPr bwMode="auto">
          <a:xfrm>
            <a:off x="3059113" y="358775"/>
            <a:ext cx="5400675" cy="708025"/>
          </a:xfrm>
          <a:prstGeom prst="rect">
            <a:avLst/>
          </a:prstGeom>
          <a:noFill/>
          <a:ln w="9525">
            <a:noFill/>
            <a:miter lim="800000"/>
            <a:headEnd/>
            <a:tailEnd/>
          </a:ln>
        </p:spPr>
        <p:txBody>
          <a:bodyPr>
            <a:spAutoFit/>
          </a:bodyPr>
          <a:lstStyle/>
          <a:p>
            <a:pPr eaLnBrk="0" hangingPunct="0"/>
            <a:r>
              <a:rPr lang="en-US" sz="2000" b="1">
                <a:solidFill>
                  <a:srgbClr val="FF3300"/>
                </a:solidFill>
              </a:rPr>
              <a:t>B500,</a:t>
            </a:r>
            <a:r>
              <a:rPr lang="ru-RU" sz="2000" b="1">
                <a:solidFill>
                  <a:srgbClr val="FF3300"/>
                </a:solidFill>
              </a:rPr>
              <a:t> </a:t>
            </a:r>
            <a:r>
              <a:rPr lang="en-US" sz="2000" b="1">
                <a:solidFill>
                  <a:srgbClr val="FF0000"/>
                </a:solidFill>
              </a:rPr>
              <a:t>B- Scan</a:t>
            </a:r>
            <a:r>
              <a:rPr lang="ru-RU" sz="2000" b="1">
                <a:solidFill>
                  <a:srgbClr val="FF0000"/>
                </a:solidFill>
              </a:rPr>
              <a:t>(</a:t>
            </a:r>
            <a:r>
              <a:rPr lang="en-US" sz="2000" b="1">
                <a:solidFill>
                  <a:srgbClr val="FF0000"/>
                </a:solidFill>
              </a:rPr>
              <a:t>Smith Detection</a:t>
            </a:r>
            <a:r>
              <a:rPr lang="ru-RU" sz="2000" b="1">
                <a:solidFill>
                  <a:srgbClr val="FF0000"/>
                </a:solidFill>
              </a:rPr>
              <a:t>)</a:t>
            </a:r>
          </a:p>
          <a:p>
            <a:endParaRPr lang="ru-RU" sz="2000" b="1">
              <a:solidFill>
                <a:srgbClr val="FF3300"/>
              </a:solidFill>
            </a:endParaRPr>
          </a:p>
        </p:txBody>
      </p:sp>
      <p:sp>
        <p:nvSpPr>
          <p:cNvPr id="10245" name="Text Box 6"/>
          <p:cNvSpPr txBox="1">
            <a:spLocks noChangeArrowheads="1"/>
          </p:cNvSpPr>
          <p:nvPr/>
        </p:nvSpPr>
        <p:spPr bwMode="auto">
          <a:xfrm>
            <a:off x="4500563" y="1216025"/>
            <a:ext cx="4175125" cy="3324225"/>
          </a:xfrm>
          <a:prstGeom prst="rect">
            <a:avLst/>
          </a:prstGeom>
          <a:noFill/>
          <a:ln w="9525">
            <a:noFill/>
            <a:miter lim="800000"/>
            <a:headEnd/>
            <a:tailEnd/>
          </a:ln>
        </p:spPr>
        <p:txBody>
          <a:bodyPr>
            <a:spAutoFit/>
          </a:bodyPr>
          <a:lstStyle/>
          <a:p>
            <a:r>
              <a:rPr lang="en-US" sz="1400" dirty="0">
                <a:latin typeface="Times New Roman" pitchFamily="18" charset="0"/>
                <a:cs typeface="Times New Roman" pitchFamily="18" charset="0"/>
              </a:rPr>
              <a:t>        </a:t>
            </a:r>
            <a:r>
              <a:rPr lang="en-US" sz="1400" b="1" dirty="0">
                <a:latin typeface="Times New Roman" pitchFamily="18" charset="0"/>
                <a:cs typeface="Times New Roman" pitchFamily="18" charset="0"/>
              </a:rPr>
              <a:t>By the principle of action and on design of system very reminds "</a:t>
            </a:r>
            <a:r>
              <a:rPr lang="en-US" sz="1400" b="1" dirty="0" err="1">
                <a:latin typeface="Times New Roman" pitchFamily="18" charset="0"/>
                <a:cs typeface="Times New Roman" pitchFamily="18" charset="0"/>
              </a:rPr>
              <a:t>Conpass</a:t>
            </a:r>
            <a:r>
              <a:rPr lang="en-US" sz="1400" b="1" dirty="0">
                <a:latin typeface="Times New Roman" pitchFamily="18" charset="0"/>
                <a:cs typeface="Times New Roman" pitchFamily="18" charset="0"/>
              </a:rPr>
              <a:t>". </a:t>
            </a:r>
          </a:p>
          <a:p>
            <a:endParaRPr lang="en-US" sz="1400" b="1" dirty="0">
              <a:latin typeface="Times New Roman" pitchFamily="18" charset="0"/>
              <a:cs typeface="Times New Roman" pitchFamily="18" charset="0"/>
            </a:endParaRPr>
          </a:p>
          <a:p>
            <a:r>
              <a:rPr lang="en-US" sz="1400" b="1" dirty="0">
                <a:latin typeface="Times New Roman" pitchFamily="18" charset="0"/>
                <a:cs typeface="Times New Roman" pitchFamily="18" charset="0"/>
              </a:rPr>
              <a:t>        The main shortcomings are kept – transportation surveyed, distortions down, the non-optimal direction of scanning, weak protection of people around against scattered radiation, big noise level. Inspection time – 7 seconds, the dose is specified not precisely – from 0,1 (!) to 2,0 </a:t>
            </a:r>
            <a:r>
              <a:rPr lang="en-US" sz="1400" b="1" dirty="0" err="1">
                <a:latin typeface="Times New Roman" pitchFamily="18" charset="0"/>
                <a:cs typeface="Times New Roman" pitchFamily="18" charset="0"/>
              </a:rPr>
              <a:t>μSv</a:t>
            </a:r>
            <a:r>
              <a:rPr lang="en-US" sz="1400" b="1" dirty="0">
                <a:latin typeface="Times New Roman" pitchFamily="18" charset="0"/>
                <a:cs typeface="Times New Roman" pitchFamily="18" charset="0"/>
              </a:rPr>
              <a:t>. Spatial resolution is unknown, noise and contrast sensitivity are unknown.</a:t>
            </a:r>
          </a:p>
          <a:p>
            <a:r>
              <a:rPr lang="en-US" sz="1400" b="1" dirty="0">
                <a:latin typeface="Times New Roman" pitchFamily="18" charset="0"/>
                <a:cs typeface="Times New Roman" pitchFamily="18" charset="0"/>
              </a:rPr>
              <a:t>It is necessary to explain to everyone how it is necessary to rise on a moving path, for as how to keep hands how to descend from a path.</a:t>
            </a:r>
          </a:p>
          <a:p>
            <a:r>
              <a:rPr lang="en-US" sz="1400" b="1" dirty="0">
                <a:latin typeface="Times New Roman" pitchFamily="18" charset="0"/>
                <a:cs typeface="Times New Roman" pitchFamily="18" charset="0"/>
              </a:rPr>
              <a:t>to be.</a:t>
            </a:r>
            <a:endParaRPr lang="ru-RU" sz="1400" b="1" dirty="0">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1841</TotalTime>
  <Words>2358</Words>
  <Application>Microsoft Office PowerPoint</Application>
  <PresentationFormat>On-screen Show (4:3)</PresentationFormat>
  <Paragraphs>217</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Оформление по умолчанию</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SRK (EVT Anlagenbau GmbH, Austria)</vt:lpstr>
      <vt:lpstr>PowerPoint Presentation</vt:lpstr>
      <vt:lpstr>PowerPoint Presentation</vt:lpstr>
      <vt:lpstr>Assessment of opportunities of SRK (EVT)</vt:lpstr>
      <vt:lpstr>PowerPoint Presentation</vt:lpstr>
      <vt:lpstr>PowerPoint Presentation</vt:lpstr>
      <vt:lpstr>PowerPoint Presentation</vt:lpstr>
      <vt:lpstr>PowerPoint Presentation</vt:lpstr>
    </vt:vector>
  </TitlesOfParts>
  <Company>EVT Anlagenbau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Alexander Ulanov</dc:creator>
  <cp:lastModifiedBy>tlpl</cp:lastModifiedBy>
  <cp:revision>77</cp:revision>
  <dcterms:created xsi:type="dcterms:W3CDTF">2011-04-11T04:08:07Z</dcterms:created>
  <dcterms:modified xsi:type="dcterms:W3CDTF">2016-09-22T13:00:30Z</dcterms:modified>
</cp:coreProperties>
</file>